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64" r:id="rId4"/>
    <p:sldId id="263" r:id="rId5"/>
    <p:sldId id="273" r:id="rId6"/>
    <p:sldId id="259" r:id="rId7"/>
    <p:sldId id="262" r:id="rId8"/>
    <p:sldId id="260" r:id="rId9"/>
    <p:sldId id="266" r:id="rId10"/>
    <p:sldId id="268" r:id="rId11"/>
    <p:sldId id="261" r:id="rId12"/>
    <p:sldId id="270" r:id="rId13"/>
    <p:sldId id="274" r:id="rId14"/>
    <p:sldId id="275" r:id="rId15"/>
    <p:sldId id="269" r:id="rId16"/>
    <p:sldId id="271" r:id="rId17"/>
    <p:sldId id="25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B5A9E02-A506-4545-BD7B-744997669AC5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E4E92D4-9ECC-4C76-A646-EF9A39395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95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0A240-E87D-4284-8098-152D47DFC13A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4B4D5-93B8-430F-AEE3-1C2FA5E4C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14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5D63-3CE0-444D-A25D-688D79F64031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7EB42-C9B8-48F3-A2A8-748234082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70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3C4CC-533B-4011-9889-1C53B7DFF16E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214B0-917E-434A-9806-E5384D4A9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66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A3EEB5-5275-43AC-92A0-41E00A40074A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9A56BA-69B5-4015-97A6-37F08539F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430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3806BE-1D00-43F8-8A87-2B8BB25BAA1D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7C6D86-5666-40EE-8E5F-EC8481AAD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941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B25381-1381-45F5-B987-5EFBA683A6BC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B2C0AA-6ED1-4E14-9075-B1A0BB5B2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806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D83D00-D999-4075-8977-C6979E8A6943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47E61F-3501-41DA-8DB9-ED0C8D78C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165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CEE79-D77D-43BC-B138-DD1F93709994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3E423-BC22-4577-B240-C9ACA7734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39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954BBF-62AD-4BBB-8E76-262EE7169B3A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28D6EE-C5C7-4959-89ED-B3EAA3152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454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8DC403D-50FF-4F05-8E3C-C545B06E3374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A65BCDA-B1BF-4B13-8E89-2788B2EFB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524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01DC57D-EB26-4DD4-95AB-6E6C1C5A74F1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E73C47D-975D-4F1A-BFBC-7F443E835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5" r:id="rId4"/>
    <p:sldLayoutId id="2147483686" r:id="rId5"/>
    <p:sldLayoutId id="2147483687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harepo@tpu.ru" TargetMode="External"/><Relationship Id="rId2" Type="http://schemas.openxmlformats.org/officeDocument/2006/relationships/hyperlink" Target="mailto:masur@tpu.r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338437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effectLst/>
              </a:rPr>
              <a:t>Опыт реализации </a:t>
            </a: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совместных образовательных </a:t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программ магистратуры </a:t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энергетических </a:t>
            </a:r>
            <a:r>
              <a:rPr lang="ru-RU" sz="3600" dirty="0">
                <a:effectLst/>
              </a:rPr>
              <a:t>направлений </a:t>
            </a: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в Томском политехническом университете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6453336"/>
            <a:ext cx="14382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 smtClean="0"/>
              <a:t>Томск 2014 г.</a:t>
            </a:r>
            <a:endParaRPr lang="en-US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2715" y="4419534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algn="ctr" fontAlgn="auto">
              <a:spcAft>
                <a:spcPts val="0"/>
              </a:spcAft>
              <a:defRPr/>
            </a:pPr>
            <a:r>
              <a:rPr lang="ru-RU" b="1" dirty="0" smtClean="0"/>
              <a:t>Директор энергетического института</a:t>
            </a:r>
            <a:endParaRPr lang="ru-RU" dirty="0"/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Завьялов Валерий Михайлович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 txBox="1">
            <a:spLocks noChangeArrowheads="1"/>
          </p:cNvSpPr>
          <p:nvPr/>
        </p:nvSpPr>
        <p:spPr bwMode="auto">
          <a:xfrm>
            <a:off x="323850" y="0"/>
            <a:ext cx="756126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rgbClr val="004E4C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rgbClr val="004E4C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rgbClr val="004E4C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rgbClr val="004E4C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rgbClr val="004E4C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4E4C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4E4C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4E4C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4E4C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" charset="0"/>
              </a:rPr>
              <a:t>Electric Power Generation and Transportation</a:t>
            </a:r>
            <a:endParaRPr lang="ru-RU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316416" y="6245225"/>
            <a:ext cx="370384" cy="2794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fld id="{5D3D515B-1D2C-4861-8FC6-D1BAC94A8037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738310"/>
            <a:ext cx="7847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728" fontAlgn="auto">
              <a:spcAft>
                <a:spcPts val="0"/>
              </a:spcAft>
              <a:defRPr/>
            </a:pPr>
            <a:r>
              <a:rPr lang="ru-RU" sz="3200" b="1" dirty="0" smtClean="0"/>
              <a:t>Результаты реализации программы</a:t>
            </a:r>
            <a:endParaRPr lang="en-US" sz="3200" b="1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«Производство </a:t>
            </a:r>
            <a:r>
              <a:rPr lang="ru-RU" sz="2000" dirty="0"/>
              <a:t>и транспортировка электрической энергии»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556792"/>
            <a:ext cx="68407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Повышение </a:t>
            </a:r>
            <a:r>
              <a:rPr lang="ru-RU" dirty="0" smtClean="0"/>
              <a:t>конкурентоспособности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Формирование «точек роста» с точки зрения интернационализации и вхождения в общее международное пространство высшего </a:t>
            </a:r>
            <a:r>
              <a:rPr lang="ru-RU" dirty="0" smtClean="0"/>
              <a:t>образования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Совершенствование систем обеспечения </a:t>
            </a:r>
            <a:r>
              <a:rPr lang="ru-RU" dirty="0" smtClean="0"/>
              <a:t>качества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Повышение качества методической и исследовательской </a:t>
            </a:r>
            <a:r>
              <a:rPr lang="ru-RU" dirty="0" smtClean="0"/>
              <a:t>деятельности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Совершенствование инфраструктуры и управления в </a:t>
            </a:r>
            <a:r>
              <a:rPr lang="ru-RU" dirty="0" smtClean="0"/>
              <a:t>вузе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Новые умения руководителей и </a:t>
            </a:r>
            <a:r>
              <a:rPr lang="ru-RU" dirty="0" smtClean="0"/>
              <a:t>преподавателей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Повышение качества </a:t>
            </a:r>
            <a:r>
              <a:rPr lang="ru-RU" dirty="0" smtClean="0"/>
              <a:t>преподавания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Понимание на практике изменений, вызванных Болонским процессом</a:t>
            </a:r>
          </a:p>
        </p:txBody>
      </p:sp>
    </p:spTree>
    <p:extLst>
      <p:ext uri="{BB962C8B-B14F-4D97-AF65-F5344CB8AC3E}">
        <p14:creationId xmlns:p14="http://schemas.microsoft.com/office/powerpoint/2010/main" val="364587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316416" y="6245225"/>
            <a:ext cx="370384" cy="2794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fld id="{5D3D515B-1D2C-4861-8FC6-D1BAC94A8037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-26559"/>
            <a:ext cx="6285384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ФЗ «Об образовании в РФ»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980728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Статья </a:t>
            </a:r>
            <a:r>
              <a:rPr lang="ru-RU" dirty="0"/>
              <a:t>15 «Сетевая форма реализации образовательных программ» (глава 2</a:t>
            </a:r>
            <a:r>
              <a:rPr lang="ru-RU" dirty="0" smtClean="0"/>
              <a:t>):</a:t>
            </a:r>
          </a:p>
          <a:p>
            <a:endParaRPr lang="ru-RU" dirty="0" smtClean="0"/>
          </a:p>
          <a:p>
            <a:r>
              <a:rPr lang="ru-RU" dirty="0"/>
              <a:t>1. </a:t>
            </a:r>
            <a:r>
              <a:rPr lang="ru-RU" b="1" dirty="0"/>
              <a:t>Сетевая форма реализации образовательных программ </a:t>
            </a:r>
            <a:r>
              <a:rPr lang="ru-RU" dirty="0"/>
              <a:t>(далее - сетевая форма) обеспечивает возможность освоения обучающимся образовательной программы с использованием </a:t>
            </a:r>
            <a:r>
              <a:rPr lang="ru-RU" b="1" dirty="0"/>
              <a:t>ресурсов нескольких организаций</a:t>
            </a:r>
            <a:r>
              <a:rPr lang="ru-RU" dirty="0"/>
              <a:t>, осуществляющих образовательную деятельность</a:t>
            </a:r>
            <a:r>
              <a:rPr lang="ru-RU" b="1" dirty="0"/>
              <a:t>, в том числе иностранных</a:t>
            </a:r>
            <a:r>
              <a:rPr lang="ru-RU" dirty="0"/>
              <a:t>, а также при необходимости с использованием ресурсов иных организаций. </a:t>
            </a:r>
            <a:r>
              <a:rPr lang="ru-RU" dirty="0" smtClean="0"/>
              <a:t>…</a:t>
            </a:r>
            <a:endParaRPr lang="ru-RU" dirty="0"/>
          </a:p>
          <a:p>
            <a:r>
              <a:rPr lang="ru-RU" dirty="0"/>
              <a:t>2. Использование сетевой формы реализации образовательных программ осуществляется </a:t>
            </a:r>
            <a:r>
              <a:rPr lang="ru-RU" b="1" dirty="0"/>
              <a:t>на основании договора </a:t>
            </a:r>
            <a:r>
              <a:rPr lang="ru-RU" dirty="0"/>
              <a:t>между </a:t>
            </a:r>
            <a:r>
              <a:rPr lang="ru-RU" dirty="0" smtClean="0"/>
              <a:t>организациями. </a:t>
            </a:r>
            <a:r>
              <a:rPr lang="ru-RU" dirty="0"/>
              <a:t>Для организации реализации образовательных программ с использованием сетевой формы несколькими организациями, осуществляющими образовательную деятельность, такие организации также совместно разрабатывают и утверждают образовательные программы.</a:t>
            </a:r>
          </a:p>
          <a:p>
            <a:r>
              <a:rPr lang="ru-RU" dirty="0"/>
              <a:t>3. В договоре о сетевой форме реализации образовательных программ указываются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			…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 txBox="1">
            <a:spLocks noChangeArrowheads="1"/>
          </p:cNvSpPr>
          <p:nvPr/>
        </p:nvSpPr>
        <p:spPr bwMode="auto">
          <a:xfrm>
            <a:off x="323850" y="0"/>
            <a:ext cx="756126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rgbClr val="004E4C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rgbClr val="004E4C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rgbClr val="004E4C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rgbClr val="004E4C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rgbClr val="004E4C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4E4C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4E4C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4E4C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4E4C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" charset="0"/>
              </a:rPr>
              <a:t>Electric Power Generation and Transportation</a:t>
            </a:r>
            <a:endParaRPr lang="ru-RU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316416" y="6245225"/>
            <a:ext cx="370384" cy="2794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fld id="{5D3D515B-1D2C-4861-8FC6-D1BAC94A8037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692696"/>
            <a:ext cx="75876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728" fontAlgn="auto">
              <a:spcAft>
                <a:spcPts val="0"/>
              </a:spcAft>
              <a:defRPr/>
            </a:pPr>
            <a:r>
              <a:rPr lang="ru-RU" sz="3200" b="1" dirty="0" smtClean="0"/>
              <a:t>Проблемы реализации программы:</a:t>
            </a:r>
            <a:endParaRPr lang="en-US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15298" y="1643981"/>
            <a:ext cx="835292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  <a:defRPr/>
            </a:pPr>
            <a:r>
              <a:rPr lang="ru-RU" sz="2800" b="1" dirty="0" smtClean="0"/>
              <a:t>Сроки обучения </a:t>
            </a:r>
          </a:p>
          <a:p>
            <a:pPr marL="444500">
              <a:defRPr/>
            </a:pPr>
            <a:r>
              <a:rPr lang="ru-RU" sz="2000" dirty="0" smtClean="0"/>
              <a:t>(стандарт 2 года + 6 мес., студенты ЧТУ фактически обучаются 3 года:1-ЧТУ,2-ТПУ,3-ЧТУ)</a:t>
            </a:r>
          </a:p>
          <a:p>
            <a:pPr marL="457200" indent="-457200">
              <a:spcBef>
                <a:spcPts val="1200"/>
              </a:spcBef>
              <a:buFont typeface="Arial" charset="0"/>
              <a:buChar char="•"/>
              <a:defRPr/>
            </a:pPr>
            <a:r>
              <a:rPr lang="ru-RU" sz="2800" b="1" dirty="0" smtClean="0"/>
              <a:t>Оплата обучения </a:t>
            </a:r>
          </a:p>
          <a:p>
            <a:pPr marL="444500">
              <a:defRPr/>
            </a:pPr>
            <a:r>
              <a:rPr lang="ru-RU" sz="2000" dirty="0" smtClean="0"/>
              <a:t>(иностранные студенты должны оплачивать свое обучение, в </a:t>
            </a:r>
            <a:r>
              <a:rPr lang="ru-RU" sz="2000" dirty="0" smtClean="0"/>
              <a:t>настоящее</a:t>
            </a:r>
            <a:r>
              <a:rPr lang="en-US" sz="2000" dirty="0" smtClean="0"/>
              <a:t> </a:t>
            </a:r>
            <a:r>
              <a:rPr lang="ru-RU" sz="2000" dirty="0" smtClean="0"/>
              <a:t>время </a:t>
            </a:r>
            <a:r>
              <a:rPr lang="ru-RU" sz="2000" smtClean="0"/>
              <a:t>спонсируется университетом) </a:t>
            </a:r>
            <a:endParaRPr lang="ru-RU" sz="2800" dirty="0" smtClean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«Производство </a:t>
            </a:r>
            <a:r>
              <a:rPr lang="ru-RU" sz="2000" dirty="0"/>
              <a:t>и транспортировка электрической энергии»</a:t>
            </a:r>
          </a:p>
        </p:txBody>
      </p:sp>
    </p:spTree>
    <p:extLst>
      <p:ext uri="{BB962C8B-B14F-4D97-AF65-F5344CB8AC3E}">
        <p14:creationId xmlns:p14="http://schemas.microsoft.com/office/powerpoint/2010/main" val="172469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316416" y="6245225"/>
            <a:ext cx="370384" cy="2794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fld id="{5D3D515B-1D2C-4861-8FC6-D1BAC94A8037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-26559"/>
            <a:ext cx="6285384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ФЗ «Об образовании в РФ»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980728"/>
            <a:ext cx="8136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Статья 11 </a:t>
            </a:r>
            <a:r>
              <a:rPr lang="ru-RU" dirty="0" smtClean="0"/>
              <a:t>«Федеральные </a:t>
            </a:r>
            <a:r>
              <a:rPr lang="ru-RU" dirty="0"/>
              <a:t>государственные образовательные стандарты и федеральные государственные требования. Образовательные </a:t>
            </a:r>
            <a:r>
              <a:rPr lang="ru-RU" dirty="0" smtClean="0"/>
              <a:t>стандарты»</a:t>
            </a:r>
            <a:r>
              <a:rPr lang="ru-RU" dirty="0"/>
              <a:t> (Глава 2</a:t>
            </a:r>
            <a:r>
              <a:rPr lang="ru-RU" dirty="0" smtClean="0"/>
              <a:t>):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. </a:t>
            </a:r>
            <a:r>
              <a:rPr lang="ru-RU" b="1" dirty="0"/>
              <a:t>Федеральными государственными образовательными стандартами устанавливаются сроки получения</a:t>
            </a:r>
            <a:r>
              <a:rPr lang="ru-RU" dirty="0"/>
              <a:t> общего образования и </a:t>
            </a:r>
            <a:r>
              <a:rPr lang="ru-RU" b="1" dirty="0"/>
              <a:t>профессионального образования с учетом различных форм обучения</a:t>
            </a:r>
            <a:r>
              <a:rPr lang="ru-RU" dirty="0"/>
              <a:t>, образовательных технологий и особенностей отдельных категорий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272302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316416" y="6245225"/>
            <a:ext cx="370384" cy="2794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fld id="{5D3D515B-1D2C-4861-8FC6-D1BAC94A8037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-26560"/>
            <a:ext cx="7992888" cy="151134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effectLst/>
              </a:rPr>
              <a:t>Из проекта ФГОС ВО 13.04.02  -Электроэнергетика и электротехника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060848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3.3.</a:t>
            </a:r>
            <a:r>
              <a:rPr lang="ru-RU" dirty="0"/>
              <a:t> </a:t>
            </a:r>
            <a:r>
              <a:rPr lang="ru-RU" b="1" dirty="0"/>
              <a:t>Объем программы магистратуры составляет 120 зачетных единиц (</a:t>
            </a:r>
            <a:r>
              <a:rPr lang="ru-RU" b="1" dirty="0" err="1"/>
              <a:t>з.е</a:t>
            </a:r>
            <a:r>
              <a:rPr lang="ru-RU" b="1" dirty="0"/>
              <a:t>.) вне зависимости от </a:t>
            </a:r>
            <a:r>
              <a:rPr lang="ru-RU" dirty="0"/>
              <a:t>формы обучения, применяемых образовательных технологий, </a:t>
            </a:r>
            <a:r>
              <a:rPr lang="ru-RU" b="1" dirty="0"/>
              <a:t>реализации программы несколькими организациями, осуществляющими образовательную деятельность, с использованием сетевой формы</a:t>
            </a:r>
            <a:r>
              <a:rPr lang="ru-RU" dirty="0"/>
              <a:t>, реализации обучения по индивидуальному учебному плану, в том числе ускоренного обучения.</a:t>
            </a:r>
          </a:p>
          <a:p>
            <a:r>
              <a:rPr lang="ru-RU" b="1" dirty="0"/>
              <a:t>3.4.</a:t>
            </a:r>
            <a:r>
              <a:rPr lang="ru-RU" dirty="0"/>
              <a:t> </a:t>
            </a:r>
            <a:r>
              <a:rPr lang="ru-RU" b="1" dirty="0"/>
              <a:t>Срок получения образования по программе магистратуры </a:t>
            </a:r>
            <a:r>
              <a:rPr lang="ru-RU" dirty="0"/>
              <a:t>по направлению подготовки в </a:t>
            </a:r>
            <a:r>
              <a:rPr lang="ru-RU" b="1" dirty="0"/>
              <a:t>очной формы обучения</a:t>
            </a:r>
            <a:r>
              <a:rPr lang="ru-RU" dirty="0"/>
              <a:t>, включая каникулы, предоставляемые после прохождения государственной итоговой аттестации, независимо от применяемых образовательных технологий, </a:t>
            </a:r>
            <a:r>
              <a:rPr lang="ru-RU" b="1" dirty="0"/>
              <a:t>составляет 2 года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25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 txBox="1">
            <a:spLocks noChangeArrowheads="1"/>
          </p:cNvSpPr>
          <p:nvPr/>
        </p:nvSpPr>
        <p:spPr bwMode="auto">
          <a:xfrm>
            <a:off x="323850" y="0"/>
            <a:ext cx="756126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rgbClr val="004E4C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rgbClr val="004E4C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rgbClr val="004E4C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rgbClr val="004E4C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rgbClr val="004E4C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4E4C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4E4C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4E4C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4E4C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" charset="0"/>
              </a:rPr>
              <a:t>Electric Power Generation and Transportation</a:t>
            </a:r>
            <a:endParaRPr lang="ru-RU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316416" y="6245225"/>
            <a:ext cx="370384" cy="2794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fld id="{5D3D515B-1D2C-4861-8FC6-D1BAC94A8037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196752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/>
              <a:t>Проблемы финансирования:</a:t>
            </a:r>
          </a:p>
          <a:p>
            <a:pPr>
              <a:defRPr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dirty="0" smtClean="0"/>
              <a:t>Дополнительные издержки реализации совместных программ (транспорт, командировки и т.д.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dirty="0" smtClean="0"/>
              <a:t>Отсутствие возможности использования бюджетного финансирования для обучения иностранных студентов.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«Производство </a:t>
            </a:r>
            <a:r>
              <a:rPr lang="ru-RU" sz="2000" dirty="0"/>
              <a:t>и транспортировка электрической энергии»</a:t>
            </a:r>
          </a:p>
        </p:txBody>
      </p:sp>
    </p:spTree>
    <p:extLst>
      <p:ext uri="{BB962C8B-B14F-4D97-AF65-F5344CB8AC3E}">
        <p14:creationId xmlns:p14="http://schemas.microsoft.com/office/powerpoint/2010/main" val="40576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348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b="1" dirty="0" smtClean="0"/>
              <a:t>Ответственный на кафедре «Электроснабжения промышленных </a:t>
            </a:r>
            <a:r>
              <a:rPr lang="ru-RU" sz="2800" b="1" dirty="0" err="1" smtClean="0"/>
              <a:t>прдеприятий</a:t>
            </a:r>
            <a:r>
              <a:rPr lang="ru-RU" sz="2800" b="1" dirty="0" smtClean="0"/>
              <a:t>»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 smtClean="0"/>
              <a:t>Сурков Михаил Александрович, ауд. 048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/>
              <a:t> E-</a:t>
            </a:r>
            <a:r>
              <a:rPr lang="ru-RU" sz="2800" dirty="0" err="1"/>
              <a:t>mail</a:t>
            </a:r>
            <a:r>
              <a:rPr lang="ru-RU" sz="2800" dirty="0"/>
              <a:t>: </a:t>
            </a:r>
            <a:r>
              <a:rPr lang="en-US" sz="2800" dirty="0" err="1" smtClean="0">
                <a:hlinkClick r:id="rId2"/>
              </a:rPr>
              <a:t>masur</a:t>
            </a:r>
            <a:r>
              <a:rPr lang="ru-RU" sz="2800" dirty="0" smtClean="0">
                <a:hlinkClick r:id="rId2"/>
              </a:rPr>
              <a:t>@tpu.ru</a:t>
            </a:r>
            <a:endParaRPr lang="ru-RU" sz="2800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sz="28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b="1" dirty="0"/>
              <a:t>Ответственный </a:t>
            </a:r>
            <a:r>
              <a:rPr lang="ru-RU" sz="2800" b="1" dirty="0" smtClean="0"/>
              <a:t>в ЦМОП</a:t>
            </a:r>
            <a:endParaRPr lang="ru-RU" sz="2800" b="1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 err="1"/>
              <a:t>Шарепо</a:t>
            </a:r>
            <a:r>
              <a:rPr lang="ru-RU" sz="2800" dirty="0"/>
              <a:t> Анастасия Александровна, </a:t>
            </a:r>
            <a:r>
              <a:rPr lang="ru-RU" sz="2800" dirty="0" err="1"/>
              <a:t>каб</a:t>
            </a:r>
            <a:r>
              <a:rPr lang="ru-RU" sz="2800" dirty="0"/>
              <a:t>. №1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/>
              <a:t> Тел.: 56-32-36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/>
              <a:t> E-</a:t>
            </a:r>
            <a:r>
              <a:rPr lang="ru-RU" sz="2800" dirty="0" err="1"/>
              <a:t>mail</a:t>
            </a:r>
            <a:r>
              <a:rPr lang="ru-RU" sz="2800" dirty="0"/>
              <a:t>: </a:t>
            </a:r>
            <a:r>
              <a:rPr lang="ru-RU" sz="2800" dirty="0">
                <a:hlinkClick r:id="rId3"/>
              </a:rPr>
              <a:t>sharepo@tpu.ru</a:t>
            </a:r>
            <a:endParaRPr lang="ru-RU" sz="2800" dirty="0"/>
          </a:p>
          <a:p>
            <a:pPr marL="109728" indent="0" fontAlgn="auto">
              <a:spcAft>
                <a:spcPts val="0"/>
              </a:spcAft>
              <a:buNone/>
              <a:defRPr/>
            </a:pP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«Производство </a:t>
            </a:r>
            <a:r>
              <a:rPr lang="ru-RU" sz="2000" dirty="0"/>
              <a:t>и транспортировка электрической энергии»</a:t>
            </a:r>
          </a:p>
        </p:txBody>
      </p:sp>
      <p:sp>
        <p:nvSpPr>
          <p:cNvPr id="4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316416" y="6245225"/>
            <a:ext cx="370384" cy="2794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fld id="{5D3D515B-1D2C-4861-8FC6-D1BAC94A8037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48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1584176"/>
          </a:xfrm>
        </p:spPr>
        <p:txBody>
          <a:bodyPr>
            <a:noAutofit/>
          </a:bodyPr>
          <a:lstStyle/>
          <a:p>
            <a:pPr marL="109728" indent="0" algn="ctr" fontAlgn="auto">
              <a:spcAft>
                <a:spcPts val="0"/>
              </a:spcAft>
              <a:buNone/>
              <a:defRPr/>
            </a:pPr>
            <a:r>
              <a:rPr lang="ru-RU" sz="3600" b="1" dirty="0" smtClean="0"/>
              <a:t>СПАСИБО</a:t>
            </a:r>
          </a:p>
          <a:p>
            <a:pPr marL="109728" indent="0" algn="ctr" fontAlgn="auto">
              <a:spcAft>
                <a:spcPts val="0"/>
              </a:spcAft>
              <a:buNone/>
              <a:defRPr/>
            </a:pPr>
            <a:r>
              <a:rPr lang="ru-RU" sz="3600" b="1" dirty="0" smtClean="0"/>
              <a:t>ЗА</a:t>
            </a:r>
          </a:p>
          <a:p>
            <a:pPr marL="109728" indent="0" algn="ctr" fontAlgn="auto">
              <a:spcAft>
                <a:spcPts val="0"/>
              </a:spcAft>
              <a:buNone/>
              <a:defRPr/>
            </a:pPr>
            <a:r>
              <a:rPr lang="ru-RU" sz="3600" b="1" dirty="0" smtClean="0"/>
              <a:t>ВНИМАНИЕ!</a:t>
            </a:r>
            <a:endParaRPr lang="ru-RU" sz="36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«Производство </a:t>
            </a:r>
            <a:r>
              <a:rPr lang="ru-RU" sz="2000" dirty="0"/>
              <a:t>и транспортировка электрической энергии»</a:t>
            </a:r>
          </a:p>
        </p:txBody>
      </p:sp>
      <p:sp>
        <p:nvSpPr>
          <p:cNvPr id="4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316416" y="6245225"/>
            <a:ext cx="370384" cy="2794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fld id="{5D3D515B-1D2C-4861-8FC6-D1BAC94A8037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 txBox="1">
            <a:spLocks noChangeArrowheads="1"/>
          </p:cNvSpPr>
          <p:nvPr/>
        </p:nvSpPr>
        <p:spPr bwMode="auto">
          <a:xfrm>
            <a:off x="323850" y="0"/>
            <a:ext cx="756126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rgbClr val="004E4C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rgbClr val="004E4C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rgbClr val="004E4C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rgbClr val="004E4C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rgbClr val="004E4C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4E4C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4E4C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4E4C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4E4C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" charset="0"/>
              </a:rPr>
              <a:t>Electric Power Generation and Transportation</a:t>
            </a:r>
            <a:endParaRPr lang="ru-RU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388350" y="6245225"/>
            <a:ext cx="298450" cy="2794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fld id="{F4F57812-74D2-48B8-9CEA-A155226B6E0C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1" y="310356"/>
            <a:ext cx="80999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200" b="1" dirty="0" smtClean="0"/>
              <a:t>Условия создания совместных образовательных программ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0" y="1420010"/>
            <a:ext cx="80999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Наличие соглашения между вузами-партнерами.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Все </a:t>
            </a:r>
            <a:r>
              <a:rPr lang="ru-RU" sz="2000" dirty="0"/>
              <a:t>основные элементы </a:t>
            </a:r>
            <a:r>
              <a:rPr lang="ru-RU" sz="2000" dirty="0" smtClean="0"/>
              <a:t>образовательной программы со</a:t>
            </a:r>
            <a:r>
              <a:rPr lang="ru-RU" sz="2000" dirty="0"/>
              <a:t>гл</a:t>
            </a:r>
            <a:r>
              <a:rPr lang="ru-RU" sz="2000" dirty="0" smtClean="0"/>
              <a:t>асованы вузами-партнерами: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 smtClean="0"/>
              <a:t>методы обучения;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 smtClean="0"/>
              <a:t>оценка качества</a:t>
            </a:r>
            <a:r>
              <a:rPr lang="ru-RU" sz="2000" dirty="0"/>
              <a:t> </a:t>
            </a:r>
            <a:r>
              <a:rPr lang="ru-RU" sz="2000" dirty="0" smtClean="0"/>
              <a:t>обучения;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 smtClean="0"/>
              <a:t>требования </a:t>
            </a:r>
            <a:r>
              <a:rPr lang="ru-RU" sz="2000" dirty="0"/>
              <a:t>к </a:t>
            </a:r>
            <a:r>
              <a:rPr lang="ru-RU" sz="2000" dirty="0" smtClean="0"/>
              <a:t>содержанию образовательных программ;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 smtClean="0"/>
              <a:t>отбор абитуриентов на программу;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 smtClean="0"/>
              <a:t>кадровый состав реализации образовательной программы.</a:t>
            </a:r>
            <a:endParaRPr lang="ru-RU" sz="2000" dirty="0"/>
          </a:p>
          <a:p>
            <a:pPr marL="457200" lvl="0" indent="-457200">
              <a:buFont typeface="+mj-lt"/>
              <a:buAutoNum type="arabicPeriod" startAt="3"/>
            </a:pPr>
            <a:r>
              <a:rPr lang="ru-RU" sz="2000" dirty="0" smtClean="0"/>
              <a:t>Осуществляется </a:t>
            </a:r>
            <a:r>
              <a:rPr lang="ru-RU" sz="2000" dirty="0"/>
              <a:t>общий/совместный </a:t>
            </a:r>
            <a:r>
              <a:rPr lang="ru-RU" sz="2000" dirty="0" smtClean="0"/>
              <a:t>менеджмент.</a:t>
            </a:r>
            <a:endParaRPr lang="ru-RU" sz="2000" dirty="0"/>
          </a:p>
          <a:p>
            <a:pPr marL="457200" lvl="0" indent="-457200">
              <a:buFont typeface="+mj-lt"/>
              <a:buAutoNum type="arabicPeriod" startAt="3"/>
            </a:pPr>
            <a:r>
              <a:rPr lang="ru-RU" sz="2000" dirty="0" smtClean="0"/>
              <a:t>Присуждаются </a:t>
            </a:r>
            <a:r>
              <a:rPr lang="ru-RU" sz="2000" dirty="0"/>
              <a:t>дипломы/степени, признаваемые всеми вузами-партнерами.</a:t>
            </a:r>
          </a:p>
        </p:txBody>
      </p:sp>
    </p:spTree>
    <p:extLst>
      <p:ext uri="{BB962C8B-B14F-4D97-AF65-F5344CB8AC3E}">
        <p14:creationId xmlns:p14="http://schemas.microsoft.com/office/powerpoint/2010/main" val="270613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 txBox="1">
            <a:spLocks noChangeArrowheads="1"/>
          </p:cNvSpPr>
          <p:nvPr/>
        </p:nvSpPr>
        <p:spPr bwMode="auto">
          <a:xfrm>
            <a:off x="323850" y="0"/>
            <a:ext cx="756126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rgbClr val="004E4C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rgbClr val="004E4C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rgbClr val="004E4C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rgbClr val="004E4C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rgbClr val="004E4C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4E4C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4E4C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4E4C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4E4C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" charset="0"/>
              </a:rPr>
              <a:t>Electric Power Generation and Transportation</a:t>
            </a:r>
            <a:endParaRPr lang="ru-RU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8313" y="310356"/>
            <a:ext cx="8199437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/>
              <a:t>Совместная магистерская программа реализуется на базе соглашения между Томским политехническим университетом и Чешским техническим университетом (г. Прага)</a:t>
            </a:r>
            <a:endParaRPr lang="en-US" sz="20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388350" y="6245225"/>
            <a:ext cx="298450" cy="2794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fld id="{EF628BB5-A012-4460-BBEA-716880C8945A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11111" r="15729" b="4445"/>
          <a:stretch/>
        </p:blipFill>
        <p:spPr bwMode="auto">
          <a:xfrm>
            <a:off x="1289150" y="1459245"/>
            <a:ext cx="6572944" cy="4562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90" y="2601072"/>
            <a:ext cx="1809519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36912"/>
            <a:ext cx="1925203" cy="1627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36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80928"/>
            <a:ext cx="5350583" cy="355389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Чешский технический университет </a:t>
            </a:r>
            <a:r>
              <a:rPr lang="ru-RU" sz="2400" dirty="0">
                <a:solidFill>
                  <a:schemeClr val="tx1"/>
                </a:solidFill>
              </a:rPr>
              <a:t>(г. Прага)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4412090" cy="295232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66172"/>
            <a:ext cx="1728192" cy="146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1069" y="4437112"/>
            <a:ext cx="32512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Основан в 1707 году</a:t>
            </a:r>
          </a:p>
          <a:p>
            <a:pPr marL="285750" indent="-285750">
              <a:buFont typeface="Arial" charset="0"/>
              <a:buChar char="•"/>
            </a:pPr>
            <a:endParaRPr lang="ru-RU" b="1" dirty="0" smtClean="0"/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Более 23 000 студентов</a:t>
            </a:r>
          </a:p>
        </p:txBody>
      </p:sp>
      <p:sp>
        <p:nvSpPr>
          <p:cNvPr id="7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316416" y="6245225"/>
            <a:ext cx="370384" cy="2794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fld id="{5D3D515B-1D2C-4861-8FC6-D1BAC94A8037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388350" y="6245225"/>
            <a:ext cx="298450" cy="2794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fld id="{F4F57812-74D2-48B8-9CEA-A155226B6E0C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691680" y="476672"/>
            <a:ext cx="5989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Виды совместных программ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2067" y="1729977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Double Degree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67744" y="1412776"/>
            <a:ext cx="6552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образовательная программа по определенному направлению, разработанная и реализуемая двумя вузами партнерами, </a:t>
            </a:r>
            <a:r>
              <a:rPr lang="ru-RU" dirty="0" smtClean="0"/>
              <a:t>с </a:t>
            </a:r>
            <a:r>
              <a:rPr lang="ru-RU" dirty="0"/>
              <a:t>выдачей </a:t>
            </a:r>
            <a:r>
              <a:rPr lang="ru-RU" dirty="0" smtClean="0"/>
              <a:t>каждым вузом-партнером документов </a:t>
            </a:r>
            <a:r>
              <a:rPr lang="ru-RU" dirty="0"/>
              <a:t>о высшем образовании по данному направлению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536" y="3377418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Dual Degree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267744" y="2926550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образовательная программа по различным направлениям, разработанная и реализуемая двумя вузами партнерами, </a:t>
            </a:r>
            <a:r>
              <a:rPr lang="ru-RU" dirty="0" smtClean="0"/>
              <a:t>с </a:t>
            </a:r>
            <a:r>
              <a:rPr lang="ru-RU" dirty="0"/>
              <a:t>выдачей документов о высшем образовании по двум различным направлениям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7138" y="4992601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Joint Degree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67744" y="4346270"/>
            <a:ext cx="6552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образовательная программа по различным направлениям, разработанная и реализуемая двумя вузами партнерами, предполагающая присвоение </a:t>
            </a:r>
            <a:r>
              <a:rPr lang="ru-RU" dirty="0" smtClean="0"/>
              <a:t>выпускникам степени </a:t>
            </a:r>
            <a:r>
              <a:rPr lang="ru-RU" dirty="0"/>
              <a:t>одного вуза с выдачей документа о высшем образовании и дополнительно сертификата об окончании совместной программы, подписанного руководителями двух вузов-партнеров</a:t>
            </a:r>
          </a:p>
        </p:txBody>
      </p:sp>
    </p:spTree>
    <p:extLst>
      <p:ext uri="{BB962C8B-B14F-4D97-AF65-F5344CB8AC3E}">
        <p14:creationId xmlns:p14="http://schemas.microsoft.com/office/powerpoint/2010/main" val="59150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832149"/>
            <a:ext cx="8496944" cy="3744416"/>
          </a:xfrm>
        </p:spPr>
        <p:txBody>
          <a:bodyPr>
            <a:normAutofit fontScale="70000" lnSpcReduction="20000"/>
          </a:bodyPr>
          <a:lstStyle/>
          <a:p>
            <a:pPr marL="1804987" indent="0" fontAlgn="auto">
              <a:spcAft>
                <a:spcPts val="0"/>
              </a:spcAft>
              <a:buNone/>
              <a:defRPr/>
            </a:pPr>
            <a:r>
              <a:rPr lang="ru-RU" sz="2900" b="1" dirty="0" smtClean="0"/>
              <a:t>ТПУ</a:t>
            </a:r>
            <a:r>
              <a:rPr lang="ru-RU" sz="2900" b="1" dirty="0"/>
              <a:t>: </a:t>
            </a:r>
            <a:r>
              <a:rPr lang="ru-RU" sz="2900" b="1" dirty="0" smtClean="0"/>
              <a:t> Магистр </a:t>
            </a:r>
            <a:r>
              <a:rPr lang="ru-RU" sz="2900" b="1" dirty="0"/>
              <a:t>техники и </a:t>
            </a:r>
            <a:r>
              <a:rPr lang="ru-RU" sz="2900" b="1" dirty="0" smtClean="0"/>
              <a:t>технологии по 		         направлению </a:t>
            </a:r>
            <a:endParaRPr lang="ru-RU" sz="2900" b="1" dirty="0"/>
          </a:p>
          <a:p>
            <a:pPr marL="2335213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900" b="1" dirty="0" smtClean="0"/>
              <a:t> </a:t>
            </a:r>
            <a:r>
              <a:rPr lang="ru-RU" sz="2900" b="1" dirty="0"/>
              <a:t>«Электроэнергетика и электротехника» </a:t>
            </a:r>
            <a:endParaRPr lang="ru-RU" sz="2900" b="1" dirty="0" smtClean="0"/>
          </a:p>
          <a:p>
            <a:pPr marL="1793875" indent="0" fontAlgn="auto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/>
              <a:t>Master of Science in Electrical Power </a:t>
            </a:r>
            <a:r>
              <a:rPr lang="en-US" sz="2400" dirty="0" smtClean="0"/>
              <a:t>Engineering (Optimization </a:t>
            </a:r>
            <a:r>
              <a:rPr lang="en-US" sz="2400" dirty="0"/>
              <a:t>of developing systems of electrical supply)</a:t>
            </a:r>
            <a:endParaRPr lang="ru-RU" sz="2400" dirty="0" smtClean="0"/>
          </a:p>
          <a:p>
            <a:pPr marL="1893887" indent="0" fontAlgn="auto">
              <a:spcAft>
                <a:spcPts val="0"/>
              </a:spcAft>
              <a:buNone/>
              <a:defRPr/>
            </a:pPr>
            <a:endParaRPr lang="ru-RU" sz="2400" b="1" dirty="0" smtClean="0"/>
          </a:p>
          <a:p>
            <a:pPr marL="1893887" indent="0" fontAlgn="auto">
              <a:spcAft>
                <a:spcPts val="0"/>
              </a:spcAft>
              <a:buNone/>
              <a:defRPr/>
            </a:pPr>
            <a:endParaRPr lang="ru-RU" sz="2400" b="1" dirty="0" smtClean="0"/>
          </a:p>
          <a:p>
            <a:pPr marL="2513013" indent="-719138">
              <a:lnSpc>
                <a:spcPct val="120000"/>
              </a:lnSpc>
              <a:buNone/>
              <a:defRPr/>
            </a:pPr>
            <a:r>
              <a:rPr lang="ru-RU" sz="2900" b="1" dirty="0" smtClean="0"/>
              <a:t>ЧТУ</a:t>
            </a:r>
            <a:r>
              <a:rPr lang="ru-RU" sz="2900" b="1" dirty="0"/>
              <a:t>: </a:t>
            </a:r>
            <a:r>
              <a:rPr lang="ru-RU" sz="2900" b="1" dirty="0" smtClean="0"/>
              <a:t> Магистр </a:t>
            </a:r>
            <a:r>
              <a:rPr lang="ru-RU" sz="2900" b="1" dirty="0"/>
              <a:t>техники и технологии в области </a:t>
            </a:r>
            <a:r>
              <a:rPr lang="ru-RU" sz="2900" b="1" dirty="0" smtClean="0"/>
              <a:t>  Электротехники</a:t>
            </a:r>
            <a:r>
              <a:rPr lang="ru-RU" sz="2900" b="1" dirty="0"/>
              <a:t>, энергетики и менеджмента </a:t>
            </a:r>
            <a:endParaRPr lang="ru-RU" sz="2900" b="1" dirty="0" smtClean="0"/>
          </a:p>
          <a:p>
            <a:pPr marL="2335213" indent="-541338">
              <a:spcBef>
                <a:spcPts val="1200"/>
              </a:spcBef>
              <a:buNone/>
              <a:defRPr/>
            </a:pPr>
            <a:r>
              <a:rPr lang="en-US" sz="2400" dirty="0" smtClean="0"/>
              <a:t>Master of Science in </a:t>
            </a:r>
          </a:p>
          <a:p>
            <a:pPr marL="2335213" indent="-541338">
              <a:buNone/>
              <a:defRPr/>
            </a:pPr>
            <a:r>
              <a:rPr lang="en-US" sz="2400" dirty="0" smtClean="0"/>
              <a:t>Electrical </a:t>
            </a:r>
            <a:r>
              <a:rPr lang="en-US" sz="2400" dirty="0"/>
              <a:t>Engineering, Power Engineering and Management </a:t>
            </a:r>
          </a:p>
        </p:txBody>
      </p:sp>
      <p:sp>
        <p:nvSpPr>
          <p:cNvPr id="4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388350" y="6656486"/>
            <a:ext cx="298450" cy="2794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fld id="{F4F57812-74D2-48B8-9CEA-A155226B6E0C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5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2903636"/>
            <a:ext cx="12715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1" y="4848373"/>
            <a:ext cx="1141412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99792" y="2068625"/>
            <a:ext cx="4120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728" fontAlgn="auto">
              <a:spcAft>
                <a:spcPts val="0"/>
              </a:spcAft>
              <a:defRPr/>
            </a:pPr>
            <a:r>
              <a:rPr lang="ru-RU" sz="2400" dirty="0" smtClean="0"/>
              <a:t>Присваиваемые степени: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692696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Программа ТПУ «Производство и транспортировка электрической энергии» относится к </a:t>
            </a:r>
            <a:r>
              <a:rPr lang="en-US" sz="2400" b="1" dirty="0"/>
              <a:t>Dual Degree</a:t>
            </a:r>
            <a:r>
              <a:rPr lang="ru-RU" sz="2400" b="1" dirty="0" smtClean="0"/>
              <a:t>-программам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662003"/>
          </a:xfrm>
        </p:spPr>
        <p:txBody>
          <a:bodyPr>
            <a:no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b="1" dirty="0" smtClean="0"/>
              <a:t>Студенты </a:t>
            </a:r>
            <a:r>
              <a:rPr lang="ru-RU" sz="2800" b="1" dirty="0"/>
              <a:t>ТПУ: </a:t>
            </a:r>
            <a:endParaRPr lang="ru-RU" sz="2800" b="1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 smtClean="0"/>
              <a:t>первый </a:t>
            </a:r>
            <a:r>
              <a:rPr lang="ru-RU" sz="2800" dirty="0"/>
              <a:t>курс магистратуры, направление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800" i="1" dirty="0" smtClean="0"/>
              <a:t> </a:t>
            </a:r>
            <a:r>
              <a:rPr lang="ru-RU" sz="2800" i="1" dirty="0"/>
              <a:t>«Электроэнергетика и электротехника» </a:t>
            </a:r>
            <a:endParaRPr lang="ru-RU" sz="2800" i="1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sz="2800" i="1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b="1" dirty="0" smtClean="0"/>
              <a:t>Студенты </a:t>
            </a:r>
            <a:r>
              <a:rPr lang="ru-RU" sz="2800" b="1" dirty="0"/>
              <a:t>ЧТУ: </a:t>
            </a:r>
            <a:endParaRPr lang="ru-RU" sz="2800" b="1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 smtClean="0"/>
              <a:t>первый </a:t>
            </a:r>
            <a:r>
              <a:rPr lang="ru-RU" sz="2800" dirty="0"/>
              <a:t>курс магистратуры,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800" i="1" dirty="0"/>
              <a:t>Э</a:t>
            </a:r>
            <a:r>
              <a:rPr lang="ru-RU" sz="2800" i="1" dirty="0" smtClean="0"/>
              <a:t>лектротехнический </a:t>
            </a:r>
            <a:r>
              <a:rPr lang="ru-RU" sz="2800" i="1" dirty="0"/>
              <a:t>факультет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«Производство </a:t>
            </a:r>
            <a:r>
              <a:rPr lang="ru-RU" sz="2000" dirty="0"/>
              <a:t>и транспортировка электрической энергии»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39263" y="1490834"/>
            <a:ext cx="6388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728" fontAlgn="auto">
              <a:spcAft>
                <a:spcPts val="0"/>
              </a:spcAft>
              <a:defRPr/>
            </a:pPr>
            <a:r>
              <a:rPr lang="ru-RU" sz="3200" b="1" dirty="0"/>
              <a:t>На программу принимаются </a:t>
            </a:r>
            <a:r>
              <a:rPr lang="ru-RU" sz="3200" b="1" dirty="0" smtClean="0"/>
              <a:t>:</a:t>
            </a:r>
            <a:endParaRPr lang="en-US" sz="3200" b="1" dirty="0"/>
          </a:p>
        </p:txBody>
      </p:sp>
      <p:sp>
        <p:nvSpPr>
          <p:cNvPr id="5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316416" y="6245225"/>
            <a:ext cx="370384" cy="2794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fld id="{5D3D515B-1D2C-4861-8FC6-D1BAC94A8037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810125"/>
          </a:xfrm>
        </p:spPr>
        <p:txBody>
          <a:bodyPr>
            <a:noAutofit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200" b="1" dirty="0"/>
              <a:t>Срок обучения</a:t>
            </a:r>
            <a:r>
              <a:rPr lang="ru-RU" sz="3200" b="1" dirty="0" smtClean="0"/>
              <a:t>:</a:t>
            </a:r>
            <a:r>
              <a:rPr lang="en-US" sz="3200" b="1" dirty="0" smtClean="0"/>
              <a:t>	</a:t>
            </a:r>
            <a:r>
              <a:rPr lang="ru-RU" sz="3200" dirty="0"/>
              <a:t>2,5 года</a:t>
            </a:r>
            <a:r>
              <a:rPr lang="ru-RU" sz="3200" dirty="0" smtClean="0"/>
              <a:t>.</a:t>
            </a:r>
            <a:endParaRPr lang="en-US" sz="3200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sz="3200" b="1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200" b="1" dirty="0"/>
              <a:t>Объем программы: </a:t>
            </a:r>
            <a:r>
              <a:rPr lang="ru-RU" sz="3200" dirty="0"/>
              <a:t>150 </a:t>
            </a:r>
            <a:r>
              <a:rPr lang="ru-RU" sz="3200" dirty="0" smtClean="0"/>
              <a:t>ECTS</a:t>
            </a:r>
          </a:p>
          <a:p>
            <a:pPr marL="4130675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/>
              <a:t>(</a:t>
            </a:r>
            <a:r>
              <a:rPr lang="ru-RU" sz="2000" dirty="0" smtClean="0"/>
              <a:t>стандарт 120 </a:t>
            </a:r>
            <a:r>
              <a:rPr lang="en-US" sz="2000" dirty="0" smtClean="0"/>
              <a:t>ECTS</a:t>
            </a:r>
            <a:r>
              <a:rPr lang="ru-RU" sz="2000" dirty="0" smtClean="0"/>
              <a:t>)</a:t>
            </a:r>
            <a:endParaRPr lang="ru-RU" sz="2000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200" b="1" dirty="0"/>
              <a:t>    </a:t>
            </a:r>
            <a:r>
              <a:rPr lang="ru-RU" sz="3200" b="1" dirty="0" smtClean="0"/>
              <a:t>ТПУ</a:t>
            </a:r>
            <a:r>
              <a:rPr lang="ru-RU" sz="3200" b="1" dirty="0"/>
              <a:t>: </a:t>
            </a:r>
            <a:r>
              <a:rPr lang="ru-RU" sz="3200" dirty="0"/>
              <a:t>90 ECTS </a:t>
            </a:r>
            <a:endParaRPr lang="en-US" sz="3200" dirty="0" smtClean="0"/>
          </a:p>
          <a:p>
            <a:pPr marL="109538" indent="517525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200" b="1" dirty="0" smtClean="0"/>
              <a:t>ЧТУ</a:t>
            </a:r>
            <a:r>
              <a:rPr lang="ru-RU" sz="3200" b="1" dirty="0"/>
              <a:t>: </a:t>
            </a:r>
            <a:r>
              <a:rPr lang="ru-RU" sz="3200" dirty="0"/>
              <a:t>60 </a:t>
            </a:r>
            <a:r>
              <a:rPr lang="ru-RU" sz="3200" dirty="0" smtClean="0"/>
              <a:t>EСTS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sz="3200" b="1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200" b="1" dirty="0" smtClean="0"/>
              <a:t>Языки </a:t>
            </a:r>
            <a:r>
              <a:rPr lang="ru-RU" sz="3200" b="1" dirty="0"/>
              <a:t>обучения для студентов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200" b="1" dirty="0"/>
              <a:t>	ТПУ: </a:t>
            </a:r>
            <a:r>
              <a:rPr lang="ru-RU" sz="3200" dirty="0"/>
              <a:t>русский, английский</a:t>
            </a:r>
            <a:endParaRPr lang="en-US" sz="3200" dirty="0"/>
          </a:p>
          <a:p>
            <a:pPr marL="109538" indent="517525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200" b="1" dirty="0"/>
              <a:t>	ЧТУ: </a:t>
            </a:r>
            <a:r>
              <a:rPr lang="ru-RU" sz="3200" dirty="0"/>
              <a:t>чешский, английский</a:t>
            </a:r>
            <a:endParaRPr lang="en-US" sz="3200" dirty="0"/>
          </a:p>
          <a:p>
            <a:pPr marL="109538" indent="-14288" fontAlgn="auto">
              <a:spcAft>
                <a:spcPts val="0"/>
              </a:spcAft>
              <a:buFont typeface="Wingdings 3"/>
              <a:buNone/>
              <a:defRPr/>
            </a:pPr>
            <a:endParaRPr lang="ru-RU" sz="32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«Производство </a:t>
            </a:r>
            <a:r>
              <a:rPr lang="ru-RU" sz="2000" dirty="0"/>
              <a:t>и транспортировка электрической энергии»</a:t>
            </a:r>
          </a:p>
        </p:txBody>
      </p:sp>
      <p:sp>
        <p:nvSpPr>
          <p:cNvPr id="4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316416" y="6245225"/>
            <a:ext cx="370384" cy="2794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fld id="{5D3D515B-1D2C-4861-8FC6-D1BAC94A8037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 txBox="1">
            <a:spLocks noChangeArrowheads="1"/>
          </p:cNvSpPr>
          <p:nvPr/>
        </p:nvSpPr>
        <p:spPr bwMode="auto">
          <a:xfrm>
            <a:off x="323850" y="0"/>
            <a:ext cx="756126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rgbClr val="004E4C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rgbClr val="004E4C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rgbClr val="004E4C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rgbClr val="004E4C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rgbClr val="004E4C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4E4C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4E4C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4E4C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4E4C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" charset="0"/>
              </a:rPr>
              <a:t>Electric Power Generation and Transportation</a:t>
            </a:r>
            <a:endParaRPr lang="ru-RU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388350" y="6245225"/>
            <a:ext cx="298450" cy="2794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fld id="{5D3D515B-1D2C-4861-8FC6-D1BAC94A8037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36299" y="764704"/>
            <a:ext cx="4062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728" fontAlgn="auto">
              <a:spcAft>
                <a:spcPts val="0"/>
              </a:spcAft>
              <a:defRPr/>
            </a:pPr>
            <a:r>
              <a:rPr lang="ru-RU" sz="3200" b="1" dirty="0" smtClean="0"/>
              <a:t>Опыт реализации:</a:t>
            </a:r>
            <a:endParaRPr lang="en-US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09972" y="1484784"/>
            <a:ext cx="7191139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  <a:defRPr/>
            </a:pPr>
            <a:r>
              <a:rPr lang="ru-RU" sz="2800" dirty="0" smtClean="0"/>
              <a:t>Первый набор:	2010 год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ru-RU" sz="2800" dirty="0" smtClean="0"/>
              <a:t>Первый выпуск: 	2012 год</a:t>
            </a:r>
          </a:p>
          <a:p>
            <a:pPr marL="457200" indent="-457200">
              <a:spcBef>
                <a:spcPts val="1200"/>
              </a:spcBef>
              <a:buFont typeface="Arial" charset="0"/>
              <a:buChar char="•"/>
              <a:defRPr/>
            </a:pPr>
            <a:r>
              <a:rPr lang="ru-RU" sz="2800" dirty="0" smtClean="0"/>
              <a:t>Количество студентов, обучаемых по программе</a:t>
            </a:r>
            <a:r>
              <a:rPr lang="en-US" sz="2800" dirty="0" smtClean="0"/>
              <a:t>: </a:t>
            </a:r>
            <a:r>
              <a:rPr lang="en-US" sz="2800" dirty="0"/>
              <a:t>	</a:t>
            </a:r>
            <a:endParaRPr lang="ru-RU" sz="2800" dirty="0" smtClean="0"/>
          </a:p>
          <a:p>
            <a:pPr indent="1795463">
              <a:defRPr/>
            </a:pPr>
            <a:r>
              <a:rPr lang="ru-RU" sz="2800" b="1" dirty="0" smtClean="0"/>
              <a:t>ТПУ: 		</a:t>
            </a:r>
            <a:r>
              <a:rPr lang="ru-RU" sz="2800" dirty="0" smtClean="0"/>
              <a:t>12 чел.</a:t>
            </a:r>
          </a:p>
          <a:p>
            <a:pPr indent="1795463">
              <a:defRPr/>
            </a:pPr>
            <a:r>
              <a:rPr lang="ru-RU" sz="2800" b="1" dirty="0" smtClean="0"/>
              <a:t>ЧТУ: 		</a:t>
            </a:r>
            <a:r>
              <a:rPr lang="ru-RU" sz="2800" dirty="0" smtClean="0"/>
              <a:t>8</a:t>
            </a:r>
            <a:r>
              <a:rPr lang="en-US" sz="2800" dirty="0" smtClean="0"/>
              <a:t> </a:t>
            </a:r>
            <a:r>
              <a:rPr lang="ru-RU" sz="2800" dirty="0" smtClean="0"/>
              <a:t>  чел.</a:t>
            </a:r>
          </a:p>
          <a:p>
            <a:pPr marL="457200" indent="-457200">
              <a:spcBef>
                <a:spcPts val="1200"/>
              </a:spcBef>
              <a:buFont typeface="Arial" charset="0"/>
              <a:buChar char="•"/>
              <a:defRPr/>
            </a:pPr>
            <a:r>
              <a:rPr lang="ru-RU" sz="2800" dirty="0" smtClean="0"/>
              <a:t>Количество </a:t>
            </a:r>
            <a:r>
              <a:rPr lang="ru-RU" sz="2800" dirty="0"/>
              <a:t>студентов, </a:t>
            </a:r>
            <a:r>
              <a:rPr lang="ru-RU" sz="2800" dirty="0" smtClean="0"/>
              <a:t>успешно закончивших обучение по </a:t>
            </a:r>
            <a:r>
              <a:rPr lang="ru-RU" sz="2800" dirty="0"/>
              <a:t>программе</a:t>
            </a:r>
            <a:r>
              <a:rPr lang="en-US" sz="2800" dirty="0" smtClean="0"/>
              <a:t>:</a:t>
            </a:r>
            <a:endParaRPr lang="ru-RU" sz="2800" dirty="0" smtClean="0"/>
          </a:p>
          <a:p>
            <a:pPr indent="1795463">
              <a:defRPr/>
            </a:pPr>
            <a:r>
              <a:rPr lang="ru-RU" sz="2800" b="1" dirty="0" smtClean="0"/>
              <a:t>ТПУ: 		</a:t>
            </a:r>
            <a:r>
              <a:rPr lang="ru-RU" sz="2800" dirty="0" smtClean="0"/>
              <a:t>8   чел</a:t>
            </a:r>
            <a:r>
              <a:rPr lang="ru-RU" sz="2800" dirty="0"/>
              <a:t>.</a:t>
            </a:r>
          </a:p>
          <a:p>
            <a:pPr indent="1795463">
              <a:defRPr/>
            </a:pPr>
            <a:r>
              <a:rPr lang="ru-RU" sz="2800" b="1" dirty="0" smtClean="0"/>
              <a:t>ЧТУ: 		</a:t>
            </a:r>
            <a:r>
              <a:rPr lang="ru-RU" sz="2800" dirty="0" smtClean="0"/>
              <a:t>4</a:t>
            </a:r>
            <a:r>
              <a:rPr lang="en-US" sz="2800" dirty="0" smtClean="0"/>
              <a:t> </a:t>
            </a:r>
            <a:r>
              <a:rPr lang="ru-RU" sz="2800" dirty="0" smtClean="0"/>
              <a:t>  чел.</a:t>
            </a:r>
            <a:endParaRPr lang="ru-RU" sz="2800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«Производство </a:t>
            </a:r>
            <a:r>
              <a:rPr lang="ru-RU" sz="2000" dirty="0"/>
              <a:t>и транспортировка электрической энергии»</a:t>
            </a:r>
          </a:p>
        </p:txBody>
      </p:sp>
    </p:spTree>
    <p:extLst>
      <p:ext uri="{BB962C8B-B14F-4D97-AF65-F5344CB8AC3E}">
        <p14:creationId xmlns:p14="http://schemas.microsoft.com/office/powerpoint/2010/main" val="83162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328</TotalTime>
  <Words>736</Words>
  <Application>Microsoft Office PowerPoint</Application>
  <PresentationFormat>Экран (4:3)</PresentationFormat>
  <Paragraphs>137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Опыт реализации  совместных образовательных  программ магистратуры  энергетических направлений  в Томском политехническом университете</vt:lpstr>
      <vt:lpstr>Презентация PowerPoint</vt:lpstr>
      <vt:lpstr>Презентация PowerPoint</vt:lpstr>
      <vt:lpstr>Чешский технический университет (г. Прага)</vt:lpstr>
      <vt:lpstr>Презентация PowerPoint</vt:lpstr>
      <vt:lpstr>Презентация PowerPoint</vt:lpstr>
      <vt:lpstr>«Производство и транспортировка электрической энергии»</vt:lpstr>
      <vt:lpstr>«Производство и транспортировка электрической энергии»</vt:lpstr>
      <vt:lpstr>«Производство и транспортировка электрической энергии»</vt:lpstr>
      <vt:lpstr>«Производство и транспортировка электрической энергии»</vt:lpstr>
      <vt:lpstr>ФЗ «Об образовании в РФ»</vt:lpstr>
      <vt:lpstr>«Производство и транспортировка электрической энергии»</vt:lpstr>
      <vt:lpstr>ФЗ «Об образовании в РФ»</vt:lpstr>
      <vt:lpstr>Из проекта ФГОС ВО 13.04.02  -Электроэнергетика и электротехника</vt:lpstr>
      <vt:lpstr>«Производство и транспортировка электрической энергии»</vt:lpstr>
      <vt:lpstr>«Производство и транспортировка электрической энергии»</vt:lpstr>
      <vt:lpstr>«Производство и транспортировка электрической энергии»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двойного диплома «Производство и транспортировка электрической энергии» «Electric Power Generation and Transportation»</dc:title>
  <dc:creator>SMA</dc:creator>
  <cp:lastModifiedBy>Завьялов </cp:lastModifiedBy>
  <cp:revision>27</cp:revision>
  <dcterms:created xsi:type="dcterms:W3CDTF">2013-09-03T03:54:34Z</dcterms:created>
  <dcterms:modified xsi:type="dcterms:W3CDTF">2014-11-11T01:40:51Z</dcterms:modified>
</cp:coreProperties>
</file>