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26" r:id="rId3"/>
    <p:sldMasterId id="2147483804" r:id="rId4"/>
    <p:sldMasterId id="2147483816" r:id="rId5"/>
    <p:sldMasterId id="2147483828" r:id="rId6"/>
    <p:sldMasterId id="2147483844" r:id="rId7"/>
    <p:sldMasterId id="2147483856" r:id="rId8"/>
  </p:sldMasterIdLst>
  <p:notesMasterIdLst>
    <p:notesMasterId r:id="rId25"/>
  </p:notesMasterIdLst>
  <p:handoutMasterIdLst>
    <p:handoutMasterId r:id="rId26"/>
  </p:handoutMasterIdLst>
  <p:sldIdLst>
    <p:sldId id="599" r:id="rId9"/>
    <p:sldId id="519" r:id="rId10"/>
    <p:sldId id="573" r:id="rId11"/>
    <p:sldId id="595" r:id="rId12"/>
    <p:sldId id="586" r:id="rId13"/>
    <p:sldId id="587" r:id="rId14"/>
    <p:sldId id="575" r:id="rId15"/>
    <p:sldId id="577" r:id="rId16"/>
    <p:sldId id="593" r:id="rId17"/>
    <p:sldId id="576" r:id="rId18"/>
    <p:sldId id="578" r:id="rId19"/>
    <p:sldId id="596" r:id="rId20"/>
    <p:sldId id="598" r:id="rId21"/>
    <p:sldId id="594" r:id="rId22"/>
    <p:sldId id="597" r:id="rId23"/>
    <p:sldId id="590" r:id="rId24"/>
  </p:sldIdLst>
  <p:sldSz cx="9906000" cy="6858000" type="A4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679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359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039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71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3998" algn="l" defTabSz="913594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0784" algn="l" defTabSz="913594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197592" algn="l" defTabSz="913594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4381" algn="l" defTabSz="913594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6092"/>
    <a:srgbClr val="93D6FF"/>
    <a:srgbClr val="A7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80" autoAdjust="0"/>
    <p:restoredTop sz="94627" autoAdjust="0"/>
  </p:normalViewPr>
  <p:slideViewPr>
    <p:cSldViewPr>
      <p:cViewPr>
        <p:scale>
          <a:sx n="100" d="100"/>
          <a:sy n="100" d="100"/>
        </p:scale>
        <p:origin x="-2130" y="-32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A67B8E8-42A4-46AE-828D-C6DF656F412F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407583-DCE8-432A-81EC-271CFB596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096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85CCA0F-67FD-46F5-A18D-9A6E1E881115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E97BBF-F023-4E6D-B939-51834A901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0668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9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59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39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18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998" algn="l" defTabSz="9135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784" algn="l" defTabSz="9135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592" algn="l" defTabSz="9135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381" algn="l" defTabSz="9135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5A37882-F33F-4E54-A429-FE64DCBF3152}" type="slidenum">
              <a:rPr lang="ru-RU" sz="1200">
                <a:solidFill>
                  <a:prstClr val="black"/>
                </a:solidFill>
                <a:latin typeface="Calibri"/>
              </a:rPr>
              <a:pPr algn="r">
                <a:defRPr/>
              </a:pPr>
              <a:t>1</a:t>
            </a:fld>
            <a:endParaRPr lang="ru-RU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57BD4D6-D99D-483C-83B7-8CBC6BF80F4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E60B151-7DC1-473C-BA43-D3F32A54418A}" type="slidenum">
              <a:rPr lang="ru-RU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E60B151-7DC1-473C-BA43-D3F32A54418A}" type="slidenum">
              <a:rPr lang="ru-RU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E60B151-7DC1-473C-BA43-D3F32A54418A}" type="slidenum">
              <a:rPr lang="ru-RU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E60B151-7DC1-473C-BA43-D3F32A54418A}" type="slidenum">
              <a:rPr lang="ru-RU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E60B151-7DC1-473C-BA43-D3F32A54418A}" type="slidenum">
              <a:rPr lang="ru-RU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57BD4D6-D99D-483C-83B7-8CBC6BF80F4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DAF40B-2EC0-4B6B-A794-A5088F865B4E}" type="slidenum">
              <a:rPr lang="ru-RU">
                <a:solidFill>
                  <a:prstClr val="black"/>
                </a:solidFill>
              </a:rPr>
              <a:pPr eaLnBrk="1" hangingPunct="1"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57BD4D6-D99D-483C-83B7-8CBC6BF80F4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E60B151-7DC1-473C-BA43-D3F32A54418A}" type="slidenum">
              <a:rPr lang="ru-RU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E60B151-7DC1-473C-BA43-D3F32A54418A}" type="slidenum">
              <a:rPr lang="ru-RU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E60B151-7DC1-473C-BA43-D3F32A54418A}" type="slidenum">
              <a:rPr lang="ru-RU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E60B151-7DC1-473C-BA43-D3F32A54418A}" type="slidenum">
              <a:rPr lang="ru-RU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E60B151-7DC1-473C-BA43-D3F32A54418A}" type="slidenum">
              <a:rPr lang="ru-RU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E60B151-7DC1-473C-BA43-D3F32A54418A}" type="slidenum">
              <a:rPr lang="ru-RU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82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B3993-18FF-4032-90EA-1ED6B0D59ECC}" type="datetime1">
              <a:rPr lang="ru-RU" smtClean="0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579B1-6FD0-4A21-81D9-F013C0A02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67501-BA91-443B-AE99-9786F54E0E3A}" type="datetime1">
              <a:rPr lang="ru-RU" smtClean="0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A4703-03E9-4A35-A405-EE967C198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6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1" y="27466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2C881-8491-4C64-AE91-D5F633481B5B}" type="datetime1">
              <a:rPr lang="ru-RU" smtClean="0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AB03F-653C-495A-8D9F-6863DE441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502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294E3-499E-47CE-AAB1-D3F907631354}" type="datetime1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26BBA-A0EF-452C-B99B-08E272E0D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11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BF008-E400-4A72-9BB8-651D30B33EA0}" type="datetime1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65B20-E2FE-40D2-BE2F-54CFC5DE5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943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5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1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9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7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7F73E-1B5B-4E2F-BAF1-904BEBDE8F1A}" type="datetime1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6FDC3-0895-444D-A349-CA4DC3DF0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519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3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3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27052-F8ED-4D19-B2B7-66F733381EA0}" type="datetime1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85A1D-A423-4BAA-BA78-5DDBD622A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620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6" indent="0">
              <a:buNone/>
              <a:defRPr sz="2000" b="1"/>
            </a:lvl2pPr>
            <a:lvl3pPr marL="913594" indent="0">
              <a:buNone/>
              <a:defRPr sz="1800" b="1"/>
            </a:lvl3pPr>
            <a:lvl4pPr marL="1370394" indent="0">
              <a:buNone/>
              <a:defRPr sz="1600" b="1"/>
            </a:lvl4pPr>
            <a:lvl5pPr marL="1827188" indent="0">
              <a:buNone/>
              <a:defRPr sz="1600" b="1"/>
            </a:lvl5pPr>
            <a:lvl6pPr marL="2283998" indent="0">
              <a:buNone/>
              <a:defRPr sz="1600" b="1"/>
            </a:lvl6pPr>
            <a:lvl7pPr marL="2740784" indent="0">
              <a:buNone/>
              <a:defRPr sz="1600" b="1"/>
            </a:lvl7pPr>
            <a:lvl8pPr marL="3197592" indent="0">
              <a:buNone/>
              <a:defRPr sz="1600" b="1"/>
            </a:lvl8pPr>
            <a:lvl9pPr marL="365438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6" indent="0">
              <a:buNone/>
              <a:defRPr sz="2000" b="1"/>
            </a:lvl2pPr>
            <a:lvl3pPr marL="913594" indent="0">
              <a:buNone/>
              <a:defRPr sz="1800" b="1"/>
            </a:lvl3pPr>
            <a:lvl4pPr marL="1370394" indent="0">
              <a:buNone/>
              <a:defRPr sz="1600" b="1"/>
            </a:lvl4pPr>
            <a:lvl5pPr marL="1827188" indent="0">
              <a:buNone/>
              <a:defRPr sz="1600" b="1"/>
            </a:lvl5pPr>
            <a:lvl6pPr marL="2283998" indent="0">
              <a:buNone/>
              <a:defRPr sz="1600" b="1"/>
            </a:lvl6pPr>
            <a:lvl7pPr marL="2740784" indent="0">
              <a:buNone/>
              <a:defRPr sz="1600" b="1"/>
            </a:lvl7pPr>
            <a:lvl8pPr marL="3197592" indent="0">
              <a:buNone/>
              <a:defRPr sz="1600" b="1"/>
            </a:lvl8pPr>
            <a:lvl9pPr marL="365438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C11CC-C318-4105-AC7E-2C321658629A}" type="datetime1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43FAB-14ED-469F-B74A-02759C891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899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78AD3-BC31-4606-B2F1-EAAE55651C04}" type="datetime1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91091-F3B4-4105-A70F-83E7F541A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9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A679D-2AAF-4A90-85FD-581888F17353}" type="datetime1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FD539-B610-4671-B3B5-100ED1F8A6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167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12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96" indent="0">
              <a:buNone/>
              <a:defRPr sz="1200"/>
            </a:lvl2pPr>
            <a:lvl3pPr marL="913594" indent="0">
              <a:buNone/>
              <a:defRPr sz="1000"/>
            </a:lvl3pPr>
            <a:lvl4pPr marL="1370394" indent="0">
              <a:buNone/>
              <a:defRPr sz="900"/>
            </a:lvl4pPr>
            <a:lvl5pPr marL="1827188" indent="0">
              <a:buNone/>
              <a:defRPr sz="900"/>
            </a:lvl5pPr>
            <a:lvl6pPr marL="2283998" indent="0">
              <a:buNone/>
              <a:defRPr sz="900"/>
            </a:lvl6pPr>
            <a:lvl7pPr marL="2740784" indent="0">
              <a:buNone/>
              <a:defRPr sz="900"/>
            </a:lvl7pPr>
            <a:lvl8pPr marL="3197592" indent="0">
              <a:buNone/>
              <a:defRPr sz="900"/>
            </a:lvl8pPr>
            <a:lvl9pPr marL="365438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68C5D-906B-4030-A72F-60727B82AE78}" type="datetime1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44382-575D-4D3B-A96F-B81EF974B4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779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D889D-02E3-4EFF-90EE-823428879D68}" type="datetime1">
              <a:rPr lang="ru-RU" smtClean="0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2B8C5-2742-4DEA-B98C-D03717570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96" indent="0">
              <a:buNone/>
              <a:defRPr sz="2800"/>
            </a:lvl2pPr>
            <a:lvl3pPr marL="913594" indent="0">
              <a:buNone/>
              <a:defRPr sz="2400"/>
            </a:lvl3pPr>
            <a:lvl4pPr marL="1370394" indent="0">
              <a:buNone/>
              <a:defRPr sz="2000"/>
            </a:lvl4pPr>
            <a:lvl5pPr marL="1827188" indent="0">
              <a:buNone/>
              <a:defRPr sz="2000"/>
            </a:lvl5pPr>
            <a:lvl6pPr marL="2283998" indent="0">
              <a:buNone/>
              <a:defRPr sz="2000"/>
            </a:lvl6pPr>
            <a:lvl7pPr marL="2740784" indent="0">
              <a:buNone/>
              <a:defRPr sz="2000"/>
            </a:lvl7pPr>
            <a:lvl8pPr marL="3197592" indent="0">
              <a:buNone/>
              <a:defRPr sz="2000"/>
            </a:lvl8pPr>
            <a:lvl9pPr marL="3654381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96" indent="0">
              <a:buNone/>
              <a:defRPr sz="1200"/>
            </a:lvl2pPr>
            <a:lvl3pPr marL="913594" indent="0">
              <a:buNone/>
              <a:defRPr sz="1000"/>
            </a:lvl3pPr>
            <a:lvl4pPr marL="1370394" indent="0">
              <a:buNone/>
              <a:defRPr sz="900"/>
            </a:lvl4pPr>
            <a:lvl5pPr marL="1827188" indent="0">
              <a:buNone/>
              <a:defRPr sz="900"/>
            </a:lvl5pPr>
            <a:lvl6pPr marL="2283998" indent="0">
              <a:buNone/>
              <a:defRPr sz="900"/>
            </a:lvl6pPr>
            <a:lvl7pPr marL="2740784" indent="0">
              <a:buNone/>
              <a:defRPr sz="900"/>
            </a:lvl7pPr>
            <a:lvl8pPr marL="3197592" indent="0">
              <a:buNone/>
              <a:defRPr sz="900"/>
            </a:lvl8pPr>
            <a:lvl9pPr marL="365438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FAA4-2F15-42D3-85A3-44EA741D9F8E}" type="datetime1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CF087-BAEE-4262-8E07-45E2B5183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177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0B12C-2CDD-4D9D-9267-7A4E9B64D97E}" type="datetime1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33A05-A4BF-4687-B4B8-DADEA8971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613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9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1" y="27469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C9128-3E3A-4CEC-A815-FEFDDEE17F3E}" type="datetime1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A8218-9EC5-48E0-8674-72F43F238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6850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70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96" indent="0" algn="ctr">
              <a:buNone/>
              <a:defRPr/>
            </a:lvl2pPr>
            <a:lvl3pPr marL="913594" indent="0" algn="ctr">
              <a:buNone/>
              <a:defRPr/>
            </a:lvl3pPr>
            <a:lvl4pPr marL="1370394" indent="0" algn="ctr">
              <a:buNone/>
              <a:defRPr/>
            </a:lvl4pPr>
            <a:lvl5pPr marL="1827188" indent="0" algn="ctr">
              <a:buNone/>
              <a:defRPr/>
            </a:lvl5pPr>
            <a:lvl6pPr marL="2283998" indent="0" algn="ctr">
              <a:buNone/>
              <a:defRPr/>
            </a:lvl6pPr>
            <a:lvl7pPr marL="2740784" indent="0" algn="ctr">
              <a:buNone/>
              <a:defRPr/>
            </a:lvl7pPr>
            <a:lvl8pPr marL="3197592" indent="0" algn="ctr">
              <a:buNone/>
              <a:defRPr/>
            </a:lvl8pPr>
            <a:lvl9pPr marL="365438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D244E-3B72-45A3-9346-84B2E0742F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9828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ABA92-E6B8-424D-B928-C46ABCD998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258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96" indent="0">
              <a:buNone/>
              <a:defRPr sz="1800"/>
            </a:lvl2pPr>
            <a:lvl3pPr marL="913594" indent="0">
              <a:buNone/>
              <a:defRPr sz="1600"/>
            </a:lvl3pPr>
            <a:lvl4pPr marL="1370394" indent="0">
              <a:buNone/>
              <a:defRPr sz="1400"/>
            </a:lvl4pPr>
            <a:lvl5pPr marL="1827188" indent="0">
              <a:buNone/>
              <a:defRPr sz="1400"/>
            </a:lvl5pPr>
            <a:lvl6pPr marL="2283998" indent="0">
              <a:buNone/>
              <a:defRPr sz="1400"/>
            </a:lvl6pPr>
            <a:lvl7pPr marL="2740784" indent="0">
              <a:buNone/>
              <a:defRPr sz="1400"/>
            </a:lvl7pPr>
            <a:lvl8pPr marL="3197592" indent="0">
              <a:buNone/>
              <a:defRPr sz="1400"/>
            </a:lvl8pPr>
            <a:lvl9pPr marL="365438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5B846-5141-4550-A4C7-AFD0AAE669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53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3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3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E746B-9480-45EB-8D0C-14594B991A8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5675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6" indent="0">
              <a:buNone/>
              <a:defRPr sz="2000" b="1"/>
            </a:lvl2pPr>
            <a:lvl3pPr marL="913594" indent="0">
              <a:buNone/>
              <a:defRPr sz="1800" b="1"/>
            </a:lvl3pPr>
            <a:lvl4pPr marL="1370394" indent="0">
              <a:buNone/>
              <a:defRPr sz="1600" b="1"/>
            </a:lvl4pPr>
            <a:lvl5pPr marL="1827188" indent="0">
              <a:buNone/>
              <a:defRPr sz="1600" b="1"/>
            </a:lvl5pPr>
            <a:lvl6pPr marL="2283998" indent="0">
              <a:buNone/>
              <a:defRPr sz="1600" b="1"/>
            </a:lvl6pPr>
            <a:lvl7pPr marL="2740784" indent="0">
              <a:buNone/>
              <a:defRPr sz="1600" b="1"/>
            </a:lvl7pPr>
            <a:lvl8pPr marL="3197592" indent="0">
              <a:buNone/>
              <a:defRPr sz="1600" b="1"/>
            </a:lvl8pPr>
            <a:lvl9pPr marL="365438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6" indent="0">
              <a:buNone/>
              <a:defRPr sz="2000" b="1"/>
            </a:lvl2pPr>
            <a:lvl3pPr marL="913594" indent="0">
              <a:buNone/>
              <a:defRPr sz="1800" b="1"/>
            </a:lvl3pPr>
            <a:lvl4pPr marL="1370394" indent="0">
              <a:buNone/>
              <a:defRPr sz="1600" b="1"/>
            </a:lvl4pPr>
            <a:lvl5pPr marL="1827188" indent="0">
              <a:buNone/>
              <a:defRPr sz="1600" b="1"/>
            </a:lvl5pPr>
            <a:lvl6pPr marL="2283998" indent="0">
              <a:buNone/>
              <a:defRPr sz="1600" b="1"/>
            </a:lvl6pPr>
            <a:lvl7pPr marL="2740784" indent="0">
              <a:buNone/>
              <a:defRPr sz="1600" b="1"/>
            </a:lvl7pPr>
            <a:lvl8pPr marL="3197592" indent="0">
              <a:buNone/>
              <a:defRPr sz="1600" b="1"/>
            </a:lvl8pPr>
            <a:lvl9pPr marL="365438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19F6B-5535-435B-866E-3C9974DDE61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19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4B07F-1F71-4FA6-8C30-2738EBBAE5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8140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83FC6-B1C4-43E9-B5EF-7E70A3473A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70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3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1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9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7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8225D-EEE1-4C51-94EC-36983BD0021E}" type="datetime1">
              <a:rPr lang="ru-RU" smtClean="0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E530F-6C73-4142-B1E4-B85F2BA19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9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96" indent="0">
              <a:buNone/>
              <a:defRPr sz="1200"/>
            </a:lvl2pPr>
            <a:lvl3pPr marL="913594" indent="0">
              <a:buNone/>
              <a:defRPr sz="1000"/>
            </a:lvl3pPr>
            <a:lvl4pPr marL="1370394" indent="0">
              <a:buNone/>
              <a:defRPr sz="900"/>
            </a:lvl4pPr>
            <a:lvl5pPr marL="1827188" indent="0">
              <a:buNone/>
              <a:defRPr sz="900"/>
            </a:lvl5pPr>
            <a:lvl6pPr marL="2283998" indent="0">
              <a:buNone/>
              <a:defRPr sz="900"/>
            </a:lvl6pPr>
            <a:lvl7pPr marL="2740784" indent="0">
              <a:buNone/>
              <a:defRPr sz="900"/>
            </a:lvl7pPr>
            <a:lvl8pPr marL="3197592" indent="0">
              <a:buNone/>
              <a:defRPr sz="900"/>
            </a:lvl8pPr>
            <a:lvl9pPr marL="365438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87380-71A8-4F0D-9027-2821A67BD3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32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96" indent="0">
              <a:buNone/>
              <a:defRPr sz="2800"/>
            </a:lvl2pPr>
            <a:lvl3pPr marL="913594" indent="0">
              <a:buNone/>
              <a:defRPr sz="2400"/>
            </a:lvl3pPr>
            <a:lvl4pPr marL="1370394" indent="0">
              <a:buNone/>
              <a:defRPr sz="2000"/>
            </a:lvl4pPr>
            <a:lvl5pPr marL="1827188" indent="0">
              <a:buNone/>
              <a:defRPr sz="2000"/>
            </a:lvl5pPr>
            <a:lvl6pPr marL="2283998" indent="0">
              <a:buNone/>
              <a:defRPr sz="2000"/>
            </a:lvl6pPr>
            <a:lvl7pPr marL="2740784" indent="0">
              <a:buNone/>
              <a:defRPr sz="2000"/>
            </a:lvl7pPr>
            <a:lvl8pPr marL="3197592" indent="0">
              <a:buNone/>
              <a:defRPr sz="2000"/>
            </a:lvl8pPr>
            <a:lvl9pPr marL="3654381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96" indent="0">
              <a:buNone/>
              <a:defRPr sz="1200"/>
            </a:lvl2pPr>
            <a:lvl3pPr marL="913594" indent="0">
              <a:buNone/>
              <a:defRPr sz="1000"/>
            </a:lvl3pPr>
            <a:lvl4pPr marL="1370394" indent="0">
              <a:buNone/>
              <a:defRPr sz="900"/>
            </a:lvl4pPr>
            <a:lvl5pPr marL="1827188" indent="0">
              <a:buNone/>
              <a:defRPr sz="900"/>
            </a:lvl5pPr>
            <a:lvl6pPr marL="2283998" indent="0">
              <a:buNone/>
              <a:defRPr sz="900"/>
            </a:lvl6pPr>
            <a:lvl7pPr marL="2740784" indent="0">
              <a:buNone/>
              <a:defRPr sz="900"/>
            </a:lvl7pPr>
            <a:lvl8pPr marL="3197592" indent="0">
              <a:buNone/>
              <a:defRPr sz="900"/>
            </a:lvl8pPr>
            <a:lvl9pPr marL="365438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7B856-AB6F-4CFB-ACB7-D7EAD8DD3F8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348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F3F05-120E-41C5-9EB7-73C97A71C5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1798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57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1" y="274657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CED0E-466D-4B35-A463-2488F19644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6745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95300" y="1600232"/>
            <a:ext cx="89154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FE8DE-D7D9-49C3-9553-61C9259952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0553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300" y="274657"/>
            <a:ext cx="89154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44FFB-F802-4BC6-B3A8-D4D36735CD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611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41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B3993-18FF-4032-90EA-1ED6B0D59E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579B1-6FD0-4A21-81D9-F013C0A023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739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D889D-02E3-4EFF-90EE-823428879D6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2B8C5-2742-4DEA-B98C-D03717570A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8897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8225D-EEE1-4C51-94EC-36983BD0021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E530F-6C73-4142-B1E4-B85F2BA19B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286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D0A7F-9C2A-4D6A-BE9F-9D3D3A72E31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363EA-77BE-4D45-9EB3-1B4A83240D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691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3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3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D0A7F-9C2A-4D6A-BE9F-9D3D3A72E31E}" type="datetime1">
              <a:rPr lang="ru-RU" smtClean="0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363EA-77BE-4D45-9EB3-1B4A83240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4" indent="0">
              <a:buNone/>
              <a:defRPr sz="1600" b="1"/>
            </a:lvl5pPr>
            <a:lvl6pPr marL="2285769" indent="0">
              <a:buNone/>
              <a:defRPr sz="1600" b="1"/>
            </a:lvl6pPr>
            <a:lvl7pPr marL="2742922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2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4" indent="0">
              <a:buNone/>
              <a:defRPr sz="1600" b="1"/>
            </a:lvl5pPr>
            <a:lvl6pPr marL="2285769" indent="0">
              <a:buNone/>
              <a:defRPr sz="1600" b="1"/>
            </a:lvl6pPr>
            <a:lvl7pPr marL="2742922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2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E229-4E11-4E38-8A24-48BEF0C94FC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54D10-C362-4C46-B15C-24A95188787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817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A1943-CD51-4301-8806-27BECE4DD8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F6FFA-3C84-48D6-81A4-EBC38D64CD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705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594F9-03DF-479E-A760-3981C937DEF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EC733-FA6F-428B-BE84-2EC6FB2D3C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5180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66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7" indent="0">
              <a:buNone/>
              <a:defRPr sz="1000"/>
            </a:lvl3pPr>
            <a:lvl4pPr marL="1371460" indent="0">
              <a:buNone/>
              <a:defRPr sz="900"/>
            </a:lvl4pPr>
            <a:lvl5pPr marL="1828614" indent="0">
              <a:buNone/>
              <a:defRPr sz="900"/>
            </a:lvl5pPr>
            <a:lvl6pPr marL="2285769" indent="0">
              <a:buNone/>
              <a:defRPr sz="900"/>
            </a:lvl6pPr>
            <a:lvl7pPr marL="2742922" indent="0">
              <a:buNone/>
              <a:defRPr sz="900"/>
            </a:lvl7pPr>
            <a:lvl8pPr marL="3200076" indent="0">
              <a:buNone/>
              <a:defRPr sz="900"/>
            </a:lvl8pPr>
            <a:lvl9pPr marL="365722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D3EB4-B5A8-43BD-A551-450FC02870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E72CB-951D-4E6D-9D95-8CF36EA7BF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041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7" indent="0">
              <a:buNone/>
              <a:defRPr sz="2400"/>
            </a:lvl3pPr>
            <a:lvl4pPr marL="1371460" indent="0">
              <a:buNone/>
              <a:defRPr sz="2000"/>
            </a:lvl4pPr>
            <a:lvl5pPr marL="1828614" indent="0">
              <a:buNone/>
              <a:defRPr sz="2000"/>
            </a:lvl5pPr>
            <a:lvl6pPr marL="2285769" indent="0">
              <a:buNone/>
              <a:defRPr sz="2000"/>
            </a:lvl6pPr>
            <a:lvl7pPr marL="2742922" indent="0">
              <a:buNone/>
              <a:defRPr sz="2000"/>
            </a:lvl7pPr>
            <a:lvl8pPr marL="3200076" indent="0">
              <a:buNone/>
              <a:defRPr sz="2000"/>
            </a:lvl8pPr>
            <a:lvl9pPr marL="3657229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7" indent="0">
              <a:buNone/>
              <a:defRPr sz="1000"/>
            </a:lvl3pPr>
            <a:lvl4pPr marL="1371460" indent="0">
              <a:buNone/>
              <a:defRPr sz="900"/>
            </a:lvl4pPr>
            <a:lvl5pPr marL="1828614" indent="0">
              <a:buNone/>
              <a:defRPr sz="900"/>
            </a:lvl5pPr>
            <a:lvl6pPr marL="2285769" indent="0">
              <a:buNone/>
              <a:defRPr sz="900"/>
            </a:lvl6pPr>
            <a:lvl7pPr marL="2742922" indent="0">
              <a:buNone/>
              <a:defRPr sz="900"/>
            </a:lvl7pPr>
            <a:lvl8pPr marL="3200076" indent="0">
              <a:buNone/>
              <a:defRPr sz="900"/>
            </a:lvl8pPr>
            <a:lvl9pPr marL="365722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039F7-EE61-4A23-98E2-904DF630FF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9BB6D-871A-4320-A63D-9C0BC39A41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958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67501-BA91-443B-AE99-9786F54E0E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A4703-03E9-4A35-A405-EE967C1985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1847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52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1" y="274652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2C881-8491-4C64-AE91-D5F633481B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AB03F-653C-495A-8D9F-6863DE441F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9850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61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294E3-499E-47CE-AAB1-D3F907631354}" type="datetime1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26BBA-A0EF-452C-B99B-08E272E0D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5722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BF008-E400-4A72-9BB8-651D30B33EA0}" type="datetime1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65B20-E2FE-40D2-BE2F-54CFC5DE5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6365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3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7F73E-1B5B-4E2F-BAF1-904BEBDE8F1A}" type="datetime1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6FDC3-0895-444D-A349-CA4DC3DF0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935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6" indent="0">
              <a:buNone/>
              <a:defRPr sz="2000" b="1"/>
            </a:lvl2pPr>
            <a:lvl3pPr marL="913594" indent="0">
              <a:buNone/>
              <a:defRPr sz="1800" b="1"/>
            </a:lvl3pPr>
            <a:lvl4pPr marL="1370394" indent="0">
              <a:buNone/>
              <a:defRPr sz="1600" b="1"/>
            </a:lvl4pPr>
            <a:lvl5pPr marL="1827188" indent="0">
              <a:buNone/>
              <a:defRPr sz="1600" b="1"/>
            </a:lvl5pPr>
            <a:lvl6pPr marL="2283998" indent="0">
              <a:buNone/>
              <a:defRPr sz="1600" b="1"/>
            </a:lvl6pPr>
            <a:lvl7pPr marL="2740784" indent="0">
              <a:buNone/>
              <a:defRPr sz="1600" b="1"/>
            </a:lvl7pPr>
            <a:lvl8pPr marL="3197592" indent="0">
              <a:buNone/>
              <a:defRPr sz="1600" b="1"/>
            </a:lvl8pPr>
            <a:lvl9pPr marL="365438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6" indent="0">
              <a:buNone/>
              <a:defRPr sz="2000" b="1"/>
            </a:lvl2pPr>
            <a:lvl3pPr marL="913594" indent="0">
              <a:buNone/>
              <a:defRPr sz="1800" b="1"/>
            </a:lvl3pPr>
            <a:lvl4pPr marL="1370394" indent="0">
              <a:buNone/>
              <a:defRPr sz="1600" b="1"/>
            </a:lvl4pPr>
            <a:lvl5pPr marL="1827188" indent="0">
              <a:buNone/>
              <a:defRPr sz="1600" b="1"/>
            </a:lvl5pPr>
            <a:lvl6pPr marL="2283998" indent="0">
              <a:buNone/>
              <a:defRPr sz="1600" b="1"/>
            </a:lvl6pPr>
            <a:lvl7pPr marL="2740784" indent="0">
              <a:buNone/>
              <a:defRPr sz="1600" b="1"/>
            </a:lvl7pPr>
            <a:lvl8pPr marL="3197592" indent="0">
              <a:buNone/>
              <a:defRPr sz="1600" b="1"/>
            </a:lvl8pPr>
            <a:lvl9pPr marL="365438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E229-4E11-4E38-8A24-48BEF0C94FC2}" type="datetime1">
              <a:rPr lang="ru-RU" smtClean="0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54D10-C362-4C46-B15C-24A951887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27052-F8ED-4D19-B2B7-66F733381EA0}" type="datetime1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85A1D-A423-4BAA-BA78-5DDBD622A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2657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4" indent="0">
              <a:buNone/>
              <a:defRPr sz="1600" b="1"/>
            </a:lvl5pPr>
            <a:lvl6pPr marL="2285769" indent="0">
              <a:buNone/>
              <a:defRPr sz="1600" b="1"/>
            </a:lvl6pPr>
            <a:lvl7pPr marL="2742922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2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4" indent="0">
              <a:buNone/>
              <a:defRPr sz="1600" b="1"/>
            </a:lvl5pPr>
            <a:lvl6pPr marL="2285769" indent="0">
              <a:buNone/>
              <a:defRPr sz="1600" b="1"/>
            </a:lvl6pPr>
            <a:lvl7pPr marL="2742922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2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C11CC-C318-4105-AC7E-2C321658629A}" type="datetime1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43FAB-14ED-469F-B74A-02759C891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1409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78AD3-BC31-4606-B2F1-EAAE55651C04}" type="datetime1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91091-F3B4-4105-A70F-83E7F541A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9024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A679D-2AAF-4A90-85FD-581888F17353}" type="datetime1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FD539-B610-4671-B3B5-100ED1F8A6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1208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86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7" indent="0">
              <a:buNone/>
              <a:defRPr sz="1000"/>
            </a:lvl3pPr>
            <a:lvl4pPr marL="1371460" indent="0">
              <a:buNone/>
              <a:defRPr sz="900"/>
            </a:lvl4pPr>
            <a:lvl5pPr marL="1828614" indent="0">
              <a:buNone/>
              <a:defRPr sz="900"/>
            </a:lvl5pPr>
            <a:lvl6pPr marL="2285769" indent="0">
              <a:buNone/>
              <a:defRPr sz="900"/>
            </a:lvl6pPr>
            <a:lvl7pPr marL="2742922" indent="0">
              <a:buNone/>
              <a:defRPr sz="900"/>
            </a:lvl7pPr>
            <a:lvl8pPr marL="3200076" indent="0">
              <a:buNone/>
              <a:defRPr sz="900"/>
            </a:lvl8pPr>
            <a:lvl9pPr marL="365722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68C5D-906B-4030-A72F-60727B82AE78}" type="datetime1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44382-575D-4D3B-A96F-B81EF974B4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871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7" indent="0">
              <a:buNone/>
              <a:defRPr sz="2400"/>
            </a:lvl3pPr>
            <a:lvl4pPr marL="1371460" indent="0">
              <a:buNone/>
              <a:defRPr sz="2000"/>
            </a:lvl4pPr>
            <a:lvl5pPr marL="1828614" indent="0">
              <a:buNone/>
              <a:defRPr sz="2000"/>
            </a:lvl5pPr>
            <a:lvl6pPr marL="2285769" indent="0">
              <a:buNone/>
              <a:defRPr sz="2000"/>
            </a:lvl6pPr>
            <a:lvl7pPr marL="2742922" indent="0">
              <a:buNone/>
              <a:defRPr sz="2000"/>
            </a:lvl7pPr>
            <a:lvl8pPr marL="3200076" indent="0">
              <a:buNone/>
              <a:defRPr sz="2000"/>
            </a:lvl8pPr>
            <a:lvl9pPr marL="3657229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7" indent="0">
              <a:buNone/>
              <a:defRPr sz="1000"/>
            </a:lvl3pPr>
            <a:lvl4pPr marL="1371460" indent="0">
              <a:buNone/>
              <a:defRPr sz="900"/>
            </a:lvl4pPr>
            <a:lvl5pPr marL="1828614" indent="0">
              <a:buNone/>
              <a:defRPr sz="900"/>
            </a:lvl5pPr>
            <a:lvl6pPr marL="2285769" indent="0">
              <a:buNone/>
              <a:defRPr sz="900"/>
            </a:lvl6pPr>
            <a:lvl7pPr marL="2742922" indent="0">
              <a:buNone/>
              <a:defRPr sz="900"/>
            </a:lvl7pPr>
            <a:lvl8pPr marL="3200076" indent="0">
              <a:buNone/>
              <a:defRPr sz="900"/>
            </a:lvl8pPr>
            <a:lvl9pPr marL="365722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FAA4-2F15-42D3-85A3-44EA741D9F8E}" type="datetime1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CF087-BAEE-4262-8E07-45E2B5183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6946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0B12C-2CDD-4D9D-9267-7A4E9B64D97E}" type="datetime1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33A05-A4BF-4687-B4B8-DADEA8971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822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71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1" y="274671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C9128-3E3A-4CEC-A815-FEFDDEE17F3E}" type="datetime1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A8218-9EC5-48E0-8674-72F43F238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59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41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B3993-18FF-4032-90EA-1ED6B0D59E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579B1-6FD0-4A21-81D9-F013C0A023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7924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D889D-02E3-4EFF-90EE-823428879D6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2B8C5-2742-4DEA-B98C-D03717570A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2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A1943-CD51-4301-8806-27BECE4DD87A}" type="datetime1">
              <a:rPr lang="ru-RU" smtClean="0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F6FFA-3C84-48D6-81A4-EBC38D64C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8225D-EEE1-4C51-94EC-36983BD0021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E530F-6C73-4142-B1E4-B85F2BA19B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6561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D0A7F-9C2A-4D6A-BE9F-9D3D3A72E31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363EA-77BE-4D45-9EB3-1B4A83240D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204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4" indent="0">
              <a:buNone/>
              <a:defRPr sz="1600" b="1"/>
            </a:lvl5pPr>
            <a:lvl6pPr marL="2285769" indent="0">
              <a:buNone/>
              <a:defRPr sz="1600" b="1"/>
            </a:lvl6pPr>
            <a:lvl7pPr marL="2742922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2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4" indent="0">
              <a:buNone/>
              <a:defRPr sz="1600" b="1"/>
            </a:lvl5pPr>
            <a:lvl6pPr marL="2285769" indent="0">
              <a:buNone/>
              <a:defRPr sz="1600" b="1"/>
            </a:lvl6pPr>
            <a:lvl7pPr marL="2742922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2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E229-4E11-4E38-8A24-48BEF0C94FC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54D10-C362-4C46-B15C-24A95188787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499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A1943-CD51-4301-8806-27BECE4DD8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F6FFA-3C84-48D6-81A4-EBC38D64CD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3879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594F9-03DF-479E-A760-3981C937DEF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EC733-FA6F-428B-BE84-2EC6FB2D3C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8138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66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7" indent="0">
              <a:buNone/>
              <a:defRPr sz="1000"/>
            </a:lvl3pPr>
            <a:lvl4pPr marL="1371460" indent="0">
              <a:buNone/>
              <a:defRPr sz="900"/>
            </a:lvl4pPr>
            <a:lvl5pPr marL="1828614" indent="0">
              <a:buNone/>
              <a:defRPr sz="900"/>
            </a:lvl5pPr>
            <a:lvl6pPr marL="2285769" indent="0">
              <a:buNone/>
              <a:defRPr sz="900"/>
            </a:lvl6pPr>
            <a:lvl7pPr marL="2742922" indent="0">
              <a:buNone/>
              <a:defRPr sz="900"/>
            </a:lvl7pPr>
            <a:lvl8pPr marL="3200076" indent="0">
              <a:buNone/>
              <a:defRPr sz="900"/>
            </a:lvl8pPr>
            <a:lvl9pPr marL="365722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D3EB4-B5A8-43BD-A551-450FC02870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E72CB-951D-4E6D-9D95-8CF36EA7BF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9563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7" indent="0">
              <a:buNone/>
              <a:defRPr sz="2400"/>
            </a:lvl3pPr>
            <a:lvl4pPr marL="1371460" indent="0">
              <a:buNone/>
              <a:defRPr sz="2000"/>
            </a:lvl4pPr>
            <a:lvl5pPr marL="1828614" indent="0">
              <a:buNone/>
              <a:defRPr sz="2000"/>
            </a:lvl5pPr>
            <a:lvl6pPr marL="2285769" indent="0">
              <a:buNone/>
              <a:defRPr sz="2000"/>
            </a:lvl6pPr>
            <a:lvl7pPr marL="2742922" indent="0">
              <a:buNone/>
              <a:defRPr sz="2000"/>
            </a:lvl7pPr>
            <a:lvl8pPr marL="3200076" indent="0">
              <a:buNone/>
              <a:defRPr sz="2000"/>
            </a:lvl8pPr>
            <a:lvl9pPr marL="3657229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7" indent="0">
              <a:buNone/>
              <a:defRPr sz="1000"/>
            </a:lvl3pPr>
            <a:lvl4pPr marL="1371460" indent="0">
              <a:buNone/>
              <a:defRPr sz="900"/>
            </a:lvl4pPr>
            <a:lvl5pPr marL="1828614" indent="0">
              <a:buNone/>
              <a:defRPr sz="900"/>
            </a:lvl5pPr>
            <a:lvl6pPr marL="2285769" indent="0">
              <a:buNone/>
              <a:defRPr sz="900"/>
            </a:lvl6pPr>
            <a:lvl7pPr marL="2742922" indent="0">
              <a:buNone/>
              <a:defRPr sz="900"/>
            </a:lvl7pPr>
            <a:lvl8pPr marL="3200076" indent="0">
              <a:buNone/>
              <a:defRPr sz="900"/>
            </a:lvl8pPr>
            <a:lvl9pPr marL="365722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039F7-EE61-4A23-98E2-904DF630FF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9BB6D-871A-4320-A63D-9C0BC39A41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237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67501-BA91-443B-AE99-9786F54E0E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A4703-03E9-4A35-A405-EE967C1985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749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52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1" y="274652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2C881-8491-4C64-AE91-D5F633481B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AB03F-653C-495A-8D9F-6863DE441F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2301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59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294E3-499E-47CE-AAB1-D3F907631354}" type="datetime1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26BBA-A0EF-452C-B99B-08E272E0D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469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594F9-03DF-479E-A760-3981C937DEF7}" type="datetime1">
              <a:rPr lang="ru-RU" smtClean="0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EC733-FA6F-428B-BE84-2EC6FB2D3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BF008-E400-4A72-9BB8-651D30B33EA0}" type="datetime1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65B20-E2FE-40D2-BE2F-54CFC5DE5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7593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3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7F73E-1B5B-4E2F-BAF1-904BEBDE8F1A}" type="datetime1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6FDC3-0895-444D-A349-CA4DC3DF0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1272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7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7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27052-F8ED-4D19-B2B7-66F733381EA0}" type="datetime1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85A1D-A423-4BAA-BA78-5DDBD622A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1409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4" indent="0">
              <a:buNone/>
              <a:defRPr sz="2000" b="1"/>
            </a:lvl2pPr>
            <a:lvl3pPr marL="914369" indent="0">
              <a:buNone/>
              <a:defRPr sz="1800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8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4" indent="0">
              <a:buNone/>
              <a:defRPr sz="2000" b="1"/>
            </a:lvl2pPr>
            <a:lvl3pPr marL="914369" indent="0">
              <a:buNone/>
              <a:defRPr sz="1800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8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C11CC-C318-4105-AC7E-2C321658629A}" type="datetime1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43FAB-14ED-469F-B74A-02759C891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9009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78AD3-BC31-4606-B2F1-EAAE55651C04}" type="datetime1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91091-F3B4-4105-A70F-83E7F541A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6681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A679D-2AAF-4A90-85FD-581888F17353}" type="datetime1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FD539-B610-4671-B3B5-100ED1F8A6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4369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84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4" indent="0">
              <a:buNone/>
              <a:defRPr sz="1200"/>
            </a:lvl2pPr>
            <a:lvl3pPr marL="914369" indent="0">
              <a:buNone/>
              <a:defRPr sz="1000"/>
            </a:lvl3pPr>
            <a:lvl4pPr marL="1371553" indent="0">
              <a:buNone/>
              <a:defRPr sz="900"/>
            </a:lvl4pPr>
            <a:lvl5pPr marL="1828738" indent="0">
              <a:buNone/>
              <a:defRPr sz="900"/>
            </a:lvl5pPr>
            <a:lvl6pPr marL="2285923" indent="0">
              <a:buNone/>
              <a:defRPr sz="900"/>
            </a:lvl6pPr>
            <a:lvl7pPr marL="2743108" indent="0">
              <a:buNone/>
              <a:defRPr sz="900"/>
            </a:lvl7pPr>
            <a:lvl8pPr marL="3200292" indent="0">
              <a:buNone/>
              <a:defRPr sz="900"/>
            </a:lvl8pPr>
            <a:lvl9pPr marL="365747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68C5D-906B-4030-A72F-60727B82AE78}" type="datetime1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44382-575D-4D3B-A96F-B81EF974B4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7173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4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8" indent="0">
              <a:buNone/>
              <a:defRPr sz="2000"/>
            </a:lvl7pPr>
            <a:lvl8pPr marL="3200292" indent="0">
              <a:buNone/>
              <a:defRPr sz="2000"/>
            </a:lvl8pPr>
            <a:lvl9pPr marL="3657477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4" indent="0">
              <a:buNone/>
              <a:defRPr sz="1200"/>
            </a:lvl2pPr>
            <a:lvl3pPr marL="914369" indent="0">
              <a:buNone/>
              <a:defRPr sz="1000"/>
            </a:lvl3pPr>
            <a:lvl4pPr marL="1371553" indent="0">
              <a:buNone/>
              <a:defRPr sz="900"/>
            </a:lvl4pPr>
            <a:lvl5pPr marL="1828738" indent="0">
              <a:buNone/>
              <a:defRPr sz="900"/>
            </a:lvl5pPr>
            <a:lvl6pPr marL="2285923" indent="0">
              <a:buNone/>
              <a:defRPr sz="900"/>
            </a:lvl6pPr>
            <a:lvl7pPr marL="2743108" indent="0">
              <a:buNone/>
              <a:defRPr sz="900"/>
            </a:lvl7pPr>
            <a:lvl8pPr marL="3200292" indent="0">
              <a:buNone/>
              <a:defRPr sz="900"/>
            </a:lvl8pPr>
            <a:lvl9pPr marL="365747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FAA4-2F15-42D3-85A3-44EA741D9F8E}" type="datetime1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CF087-BAEE-4262-8E07-45E2B5183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5196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0B12C-2CDD-4D9D-9267-7A4E9B64D97E}" type="datetime1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33A05-A4BF-4687-B4B8-DADEA8971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451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71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1" y="274671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C9128-3E3A-4CEC-A815-FEFDDEE17F3E}" type="datetime1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A8218-9EC5-48E0-8674-72F43F238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417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10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96" indent="0">
              <a:buNone/>
              <a:defRPr sz="1200"/>
            </a:lvl2pPr>
            <a:lvl3pPr marL="913594" indent="0">
              <a:buNone/>
              <a:defRPr sz="1000"/>
            </a:lvl3pPr>
            <a:lvl4pPr marL="1370394" indent="0">
              <a:buNone/>
              <a:defRPr sz="900"/>
            </a:lvl4pPr>
            <a:lvl5pPr marL="1827188" indent="0">
              <a:buNone/>
              <a:defRPr sz="900"/>
            </a:lvl5pPr>
            <a:lvl6pPr marL="2283998" indent="0">
              <a:buNone/>
              <a:defRPr sz="900"/>
            </a:lvl6pPr>
            <a:lvl7pPr marL="2740784" indent="0">
              <a:buNone/>
              <a:defRPr sz="900"/>
            </a:lvl7pPr>
            <a:lvl8pPr marL="3197592" indent="0">
              <a:buNone/>
              <a:defRPr sz="900"/>
            </a:lvl8pPr>
            <a:lvl9pPr marL="365438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D3EB4-B5A8-43BD-A551-450FC028707D}" type="datetime1">
              <a:rPr lang="ru-RU" smtClean="0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E72CB-951D-4E6D-9D95-8CF36EA7B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9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B3993-18FF-4032-90EA-1ED6B0D59E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579B1-6FD0-4A21-81D9-F013C0A023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019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D889D-02E3-4EFF-90EE-823428879D6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2B8C5-2742-4DEA-B98C-D03717570A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164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8225D-EEE1-4C51-94EC-36983BD0021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E530F-6C73-4142-B1E4-B85F2BA19B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4891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7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7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D0A7F-9C2A-4D6A-BE9F-9D3D3A72E31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363EA-77BE-4D45-9EB3-1B4A83240D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9922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4" indent="0">
              <a:buNone/>
              <a:defRPr sz="2000" b="1"/>
            </a:lvl2pPr>
            <a:lvl3pPr marL="914369" indent="0">
              <a:buNone/>
              <a:defRPr sz="1800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8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4" indent="0">
              <a:buNone/>
              <a:defRPr sz="2000" b="1"/>
            </a:lvl2pPr>
            <a:lvl3pPr marL="914369" indent="0">
              <a:buNone/>
              <a:defRPr sz="1800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8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E229-4E11-4E38-8A24-48BEF0C94FC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54D10-C362-4C46-B15C-24A95188787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9334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A1943-CD51-4301-8806-27BECE4DD8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F6FFA-3C84-48D6-81A4-EBC38D64CD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213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594F9-03DF-479E-A760-3981C937DEF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EC733-FA6F-428B-BE84-2EC6FB2D3C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1228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64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4" indent="0">
              <a:buNone/>
              <a:defRPr sz="1200"/>
            </a:lvl2pPr>
            <a:lvl3pPr marL="914369" indent="0">
              <a:buNone/>
              <a:defRPr sz="1000"/>
            </a:lvl3pPr>
            <a:lvl4pPr marL="1371553" indent="0">
              <a:buNone/>
              <a:defRPr sz="900"/>
            </a:lvl4pPr>
            <a:lvl5pPr marL="1828738" indent="0">
              <a:buNone/>
              <a:defRPr sz="900"/>
            </a:lvl5pPr>
            <a:lvl6pPr marL="2285923" indent="0">
              <a:buNone/>
              <a:defRPr sz="900"/>
            </a:lvl6pPr>
            <a:lvl7pPr marL="2743108" indent="0">
              <a:buNone/>
              <a:defRPr sz="900"/>
            </a:lvl7pPr>
            <a:lvl8pPr marL="3200292" indent="0">
              <a:buNone/>
              <a:defRPr sz="900"/>
            </a:lvl8pPr>
            <a:lvl9pPr marL="365747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D3EB4-B5A8-43BD-A551-450FC02870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E72CB-951D-4E6D-9D95-8CF36EA7BF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6162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4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8" indent="0">
              <a:buNone/>
              <a:defRPr sz="2000"/>
            </a:lvl7pPr>
            <a:lvl8pPr marL="3200292" indent="0">
              <a:buNone/>
              <a:defRPr sz="2000"/>
            </a:lvl8pPr>
            <a:lvl9pPr marL="3657477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4" indent="0">
              <a:buNone/>
              <a:defRPr sz="1200"/>
            </a:lvl2pPr>
            <a:lvl3pPr marL="914369" indent="0">
              <a:buNone/>
              <a:defRPr sz="1000"/>
            </a:lvl3pPr>
            <a:lvl4pPr marL="1371553" indent="0">
              <a:buNone/>
              <a:defRPr sz="900"/>
            </a:lvl4pPr>
            <a:lvl5pPr marL="1828738" indent="0">
              <a:buNone/>
              <a:defRPr sz="900"/>
            </a:lvl5pPr>
            <a:lvl6pPr marL="2285923" indent="0">
              <a:buNone/>
              <a:defRPr sz="900"/>
            </a:lvl6pPr>
            <a:lvl7pPr marL="2743108" indent="0">
              <a:buNone/>
              <a:defRPr sz="900"/>
            </a:lvl7pPr>
            <a:lvl8pPr marL="3200292" indent="0">
              <a:buNone/>
              <a:defRPr sz="900"/>
            </a:lvl8pPr>
            <a:lvl9pPr marL="365747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039F7-EE61-4A23-98E2-904DF630FF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9BB6D-871A-4320-A63D-9C0BC39A41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8382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67501-BA91-443B-AE99-9786F54E0E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A4703-03E9-4A35-A405-EE967C1985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96" indent="0">
              <a:buNone/>
              <a:defRPr sz="2800"/>
            </a:lvl2pPr>
            <a:lvl3pPr marL="913594" indent="0">
              <a:buNone/>
              <a:defRPr sz="2400"/>
            </a:lvl3pPr>
            <a:lvl4pPr marL="1370394" indent="0">
              <a:buNone/>
              <a:defRPr sz="2000"/>
            </a:lvl4pPr>
            <a:lvl5pPr marL="1827188" indent="0">
              <a:buNone/>
              <a:defRPr sz="2000"/>
            </a:lvl5pPr>
            <a:lvl6pPr marL="2283998" indent="0">
              <a:buNone/>
              <a:defRPr sz="2000"/>
            </a:lvl6pPr>
            <a:lvl7pPr marL="2740784" indent="0">
              <a:buNone/>
              <a:defRPr sz="2000"/>
            </a:lvl7pPr>
            <a:lvl8pPr marL="3197592" indent="0">
              <a:buNone/>
              <a:defRPr sz="2000"/>
            </a:lvl8pPr>
            <a:lvl9pPr marL="3654381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96" indent="0">
              <a:buNone/>
              <a:defRPr sz="1200"/>
            </a:lvl2pPr>
            <a:lvl3pPr marL="913594" indent="0">
              <a:buNone/>
              <a:defRPr sz="1000"/>
            </a:lvl3pPr>
            <a:lvl4pPr marL="1370394" indent="0">
              <a:buNone/>
              <a:defRPr sz="900"/>
            </a:lvl4pPr>
            <a:lvl5pPr marL="1827188" indent="0">
              <a:buNone/>
              <a:defRPr sz="900"/>
            </a:lvl5pPr>
            <a:lvl6pPr marL="2283998" indent="0">
              <a:buNone/>
              <a:defRPr sz="900"/>
            </a:lvl6pPr>
            <a:lvl7pPr marL="2740784" indent="0">
              <a:buNone/>
              <a:defRPr sz="900"/>
            </a:lvl7pPr>
            <a:lvl8pPr marL="3197592" indent="0">
              <a:buNone/>
              <a:defRPr sz="900"/>
            </a:lvl8pPr>
            <a:lvl9pPr marL="365438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039F7-EE61-4A23-98E2-904DF630FF32}" type="datetime1">
              <a:rPr lang="ru-RU" smtClean="0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9BB6D-871A-4320-A63D-9C0BC39A4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52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1" y="274652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2C881-8491-4C64-AE91-D5F633481B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AB03F-653C-495A-8D9F-6863DE441F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856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2" tIns="45675" rIns="91362" bIns="456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32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2" tIns="45675" rIns="91362" bIns="456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80"/>
            <a:ext cx="2311400" cy="365125"/>
          </a:xfrm>
          <a:prstGeom prst="rect">
            <a:avLst/>
          </a:prstGeom>
        </p:spPr>
        <p:txBody>
          <a:bodyPr vert="horz" lIns="91362" tIns="45675" rIns="91362" bIns="4567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AC1679-A8C4-4326-8164-F05BFDCBC606}" type="datetime1">
              <a:rPr lang="ru-RU" smtClean="0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80"/>
            <a:ext cx="3136900" cy="365125"/>
          </a:xfrm>
          <a:prstGeom prst="rect">
            <a:avLst/>
          </a:prstGeom>
        </p:spPr>
        <p:txBody>
          <a:bodyPr vert="horz" lIns="91362" tIns="45675" rIns="91362" bIns="4567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80"/>
            <a:ext cx="2311400" cy="365125"/>
          </a:xfrm>
          <a:prstGeom prst="rect">
            <a:avLst/>
          </a:prstGeom>
        </p:spPr>
        <p:txBody>
          <a:bodyPr vert="horz" lIns="91362" tIns="45675" rIns="91362" bIns="4567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D5C375-D65C-496D-BE60-8C497E4BF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79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59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39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1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591" indent="-3425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00" indent="-28550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009" indent="-228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96" indent="-228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603" indent="-228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91" indent="-228400" algn="l" defTabSz="9135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97" indent="-228400" algn="l" defTabSz="9135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87" indent="-228400" algn="l" defTabSz="9135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94" indent="-228400" algn="l" defTabSz="9135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5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96" algn="l" defTabSz="9135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94" algn="l" defTabSz="9135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94" algn="l" defTabSz="9135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88" algn="l" defTabSz="9135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98" algn="l" defTabSz="9135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84" algn="l" defTabSz="9135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92" algn="l" defTabSz="9135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381" algn="l" defTabSz="9135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2" tIns="45675" rIns="91362" bIns="456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32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2" tIns="45675" rIns="91362" bIns="456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80"/>
            <a:ext cx="2311400" cy="365125"/>
          </a:xfrm>
          <a:prstGeom prst="rect">
            <a:avLst/>
          </a:prstGeom>
        </p:spPr>
        <p:txBody>
          <a:bodyPr vert="horz" lIns="91362" tIns="45675" rIns="91362" bIns="4567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D1C551F-D328-43F2-A6CC-CAE46043F011}" type="datetime1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80"/>
            <a:ext cx="3136900" cy="365125"/>
          </a:xfrm>
          <a:prstGeom prst="rect">
            <a:avLst/>
          </a:prstGeom>
        </p:spPr>
        <p:txBody>
          <a:bodyPr vert="horz" lIns="91362" tIns="45675" rIns="91362" bIns="4567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80"/>
            <a:ext cx="2311400" cy="365125"/>
          </a:xfrm>
          <a:prstGeom prst="rect">
            <a:avLst/>
          </a:prstGeom>
        </p:spPr>
        <p:txBody>
          <a:bodyPr vert="horz" lIns="91362" tIns="45675" rIns="91362" bIns="4567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6DB0065-1A6B-4400-97A0-34185AE52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66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79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59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39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1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591" indent="-3425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00" indent="-28550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009" indent="-228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96" indent="-228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603" indent="-228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91" indent="-228400" algn="l" defTabSz="9135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97" indent="-228400" algn="l" defTabSz="9135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87" indent="-228400" algn="l" defTabSz="9135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94" indent="-228400" algn="l" defTabSz="9135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5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96" algn="l" defTabSz="9135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94" algn="l" defTabSz="9135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94" algn="l" defTabSz="9135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88" algn="l" defTabSz="9135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98" algn="l" defTabSz="9135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84" algn="l" defTabSz="9135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92" algn="l" defTabSz="9135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381" algn="l" defTabSz="9135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2" tIns="45675" rIns="91362" bIns="456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32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2" tIns="45675" rIns="91362" bIns="456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2" tIns="45675" rIns="91362" bIns="45675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1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2" tIns="45675" rIns="91362" bIns="4567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2" tIns="45675" rIns="91362" bIns="4567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52561BA-07C7-46EC-89E2-03909ACFF9F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9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79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59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39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18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591" indent="-3425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300" indent="-28550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009" indent="-2284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796" indent="-2284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603" indent="-2284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391" indent="-2284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197" indent="-2284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5987" indent="-2284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2794" indent="-2284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35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96" algn="l" defTabSz="9135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94" algn="l" defTabSz="9135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94" algn="l" defTabSz="9135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88" algn="l" defTabSz="9135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98" algn="l" defTabSz="9135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84" algn="l" defTabSz="9135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92" algn="l" defTabSz="9135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381" algn="l" defTabSz="9135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4" rIns="91431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9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4" rIns="91431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63"/>
            <a:ext cx="2311400" cy="365125"/>
          </a:xfrm>
          <a:prstGeom prst="rect">
            <a:avLst/>
          </a:prstGeom>
        </p:spPr>
        <p:txBody>
          <a:bodyPr vert="horz" lIns="91431" tIns="45714" rIns="91431" bIns="4571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AC1679-A8C4-4326-8164-F05BFDCBC6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63"/>
            <a:ext cx="3136900" cy="365125"/>
          </a:xfrm>
          <a:prstGeom prst="rect">
            <a:avLst/>
          </a:prstGeom>
        </p:spPr>
        <p:txBody>
          <a:bodyPr vert="horz" lIns="91431" tIns="45714" rIns="91431" bIns="4571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 vert="horz" lIns="91431" tIns="45714" rIns="91431" bIns="4571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D5C375-D65C-496D-BE60-8C497E4BF2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5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0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1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5" indent="-28572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5" indent="-2285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8" indent="-2285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2" indent="-2285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5" indent="-228579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9" indent="-228579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2" indent="-228579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7" indent="-228579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9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2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6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9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4" rIns="91431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9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4" rIns="91431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63"/>
            <a:ext cx="2311400" cy="365125"/>
          </a:xfrm>
          <a:prstGeom prst="rect">
            <a:avLst/>
          </a:prstGeom>
        </p:spPr>
        <p:txBody>
          <a:bodyPr vert="horz" lIns="91431" tIns="45714" rIns="91431" bIns="4571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D1C551F-D328-43F2-A6CC-CAE46043F011}" type="datetime1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63"/>
            <a:ext cx="3136900" cy="365125"/>
          </a:xfrm>
          <a:prstGeom prst="rect">
            <a:avLst/>
          </a:prstGeom>
        </p:spPr>
        <p:txBody>
          <a:bodyPr vert="horz" lIns="91431" tIns="45714" rIns="91431" bIns="4571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 vert="horz" lIns="91431" tIns="45714" rIns="91431" bIns="4571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6DB0065-1A6B-4400-97A0-34185AE52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92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0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1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5" indent="-28572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5" indent="-2285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8" indent="-2285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2" indent="-2285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5" indent="-228579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9" indent="-228579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2" indent="-228579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7" indent="-228579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9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2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6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9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4" rIns="91431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9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4" rIns="91431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63"/>
            <a:ext cx="2311400" cy="365125"/>
          </a:xfrm>
          <a:prstGeom prst="rect">
            <a:avLst/>
          </a:prstGeom>
        </p:spPr>
        <p:txBody>
          <a:bodyPr vert="horz" lIns="91431" tIns="45714" rIns="91431" bIns="4571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AC1679-A8C4-4326-8164-F05BFDCBC6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63"/>
            <a:ext cx="3136900" cy="365125"/>
          </a:xfrm>
          <a:prstGeom prst="rect">
            <a:avLst/>
          </a:prstGeom>
        </p:spPr>
        <p:txBody>
          <a:bodyPr vert="horz" lIns="91431" tIns="45714" rIns="91431" bIns="4571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 vert="horz" lIns="91431" tIns="45714" rIns="91431" bIns="4571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D5C375-D65C-496D-BE60-8C497E4BF2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9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0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1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5" indent="-28572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5" indent="-2285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8" indent="-2285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2" indent="-2285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5" indent="-228579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9" indent="-228579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2" indent="-228579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7" indent="-228579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9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2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6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9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7" tIns="45718" rIns="91437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7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63"/>
            <a:ext cx="2311400" cy="365125"/>
          </a:xfrm>
          <a:prstGeom prst="rect">
            <a:avLst/>
          </a:prstGeom>
        </p:spPr>
        <p:txBody>
          <a:bodyPr vert="horz" lIns="91437" tIns="45718" rIns="91437" bIns="4571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D1C551F-D328-43F2-A6CC-CAE46043F011}" type="datetime1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63"/>
            <a:ext cx="3136900" cy="365125"/>
          </a:xfrm>
          <a:prstGeom prst="rect">
            <a:avLst/>
          </a:prstGeom>
        </p:spPr>
        <p:txBody>
          <a:bodyPr vert="horz" lIns="91437" tIns="45718" rIns="91437" bIns="4571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 vert="horz" lIns="91437" tIns="45718" rIns="91437" bIns="4571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6DB0065-1A6B-4400-97A0-34185AE52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826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6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3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89" indent="-3428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5" indent="-28574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9" indent="-228593" algn="l" defTabSz="9143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4" indent="-228593" algn="l" defTabSz="9143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4" algn="l" defTabSz="914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8" algn="l" defTabSz="914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7" algn="l" defTabSz="914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7" tIns="45718" rIns="91437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7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63"/>
            <a:ext cx="2311400" cy="365125"/>
          </a:xfrm>
          <a:prstGeom prst="rect">
            <a:avLst/>
          </a:prstGeom>
        </p:spPr>
        <p:txBody>
          <a:bodyPr vert="horz" lIns="91437" tIns="45718" rIns="91437" bIns="4571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AC1679-A8C4-4326-8164-F05BFDCBC6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63"/>
            <a:ext cx="3136900" cy="365125"/>
          </a:xfrm>
          <a:prstGeom prst="rect">
            <a:avLst/>
          </a:prstGeom>
        </p:spPr>
        <p:txBody>
          <a:bodyPr vert="horz" lIns="91437" tIns="45718" rIns="91437" bIns="4571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 vert="horz" lIns="91437" tIns="45718" rIns="91437" bIns="4571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D5C375-D65C-496D-BE60-8C497E4BF2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9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6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3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89" indent="-3428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5" indent="-28574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9" indent="-228593" algn="l" defTabSz="9143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4" indent="-228593" algn="l" defTabSz="9143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4" algn="l" defTabSz="914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8" algn="l" defTabSz="914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7" algn="l" defTabSz="914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hyperlink" Target="http://dvrumc.dvfu.ru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7.png"/><Relationship Id="rId7" Type="http://schemas.openxmlformats.org/officeDocument/2006/relationships/hyperlink" Target="http://dvrumc.dvfu.r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gif"/><Relationship Id="rId4" Type="http://schemas.openxmlformats.org/officeDocument/2006/relationships/hyperlink" Target="http://dvrumc.dvfu.ru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png"/><Relationship Id="rId3" Type="http://schemas.openxmlformats.org/officeDocument/2006/relationships/image" Target="../media/image5.jpe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4.gif"/><Relationship Id="rId10" Type="http://schemas.openxmlformats.org/officeDocument/2006/relationships/image" Target="../media/image31.jpeg"/><Relationship Id="rId4" Type="http://schemas.openxmlformats.org/officeDocument/2006/relationships/hyperlink" Target="http://dvrumc.dvfu.ru/" TargetMode="External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5.png"/><Relationship Id="rId5" Type="http://schemas.openxmlformats.org/officeDocument/2006/relationships/image" Target="../media/image4.gif"/><Relationship Id="rId4" Type="http://schemas.openxmlformats.org/officeDocument/2006/relationships/hyperlink" Target="http://dvrumc.dvfu.r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4.gif"/><Relationship Id="rId4" Type="http://schemas.openxmlformats.org/officeDocument/2006/relationships/hyperlink" Target="http://dvrumc.dvfu.r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4.gif"/><Relationship Id="rId4" Type="http://schemas.openxmlformats.org/officeDocument/2006/relationships/hyperlink" Target="http://dvrumc.dvfu.ru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dvrumc.dvfu.ru/" TargetMode="External"/><Relationship Id="rId3" Type="http://schemas.openxmlformats.org/officeDocument/2006/relationships/image" Target="../media/image7.png"/><Relationship Id="rId7" Type="http://schemas.openxmlformats.org/officeDocument/2006/relationships/hyperlink" Target="mailto:dvrumc@dvfu.r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gif"/><Relationship Id="rId5" Type="http://schemas.openxmlformats.org/officeDocument/2006/relationships/hyperlink" Target="http://dvrumc.dvfu.ru/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7.png"/><Relationship Id="rId7" Type="http://schemas.openxmlformats.org/officeDocument/2006/relationships/hyperlink" Target="http://dvrumc.dvfu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0.jpeg"/><Relationship Id="rId5" Type="http://schemas.openxmlformats.org/officeDocument/2006/relationships/image" Target="../media/image4.gif"/><Relationship Id="rId4" Type="http://schemas.openxmlformats.org/officeDocument/2006/relationships/hyperlink" Target="http://dvrumc.dvfu.ru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5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Relationship Id="rId6" Type="http://schemas.openxmlformats.org/officeDocument/2006/relationships/hyperlink" Target="//upload.wikimedia.org/wikipedia/commons/2/24/Ka-52_061.jpg" TargetMode="External"/><Relationship Id="rId5" Type="http://schemas.openxmlformats.org/officeDocument/2006/relationships/image" Target="../media/image14.jpeg"/><Relationship Id="rId10" Type="http://schemas.openxmlformats.org/officeDocument/2006/relationships/image" Target="../media/image4.gif"/><Relationship Id="rId4" Type="http://schemas.openxmlformats.org/officeDocument/2006/relationships/image" Target="../media/image13.jpeg"/><Relationship Id="rId9" Type="http://schemas.openxmlformats.org/officeDocument/2006/relationships/hyperlink" Target="http://dvrumc.dvfu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Relationship Id="rId6" Type="http://schemas.openxmlformats.org/officeDocument/2006/relationships/hyperlink" Target="http://dvrumc.dvfu.ru/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.gif"/><Relationship Id="rId4" Type="http://schemas.openxmlformats.org/officeDocument/2006/relationships/hyperlink" Target="http://dvrumc.dvfu.ru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dvrumc.dvfu.ru/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5.jpeg"/><Relationship Id="rId7" Type="http://schemas.openxmlformats.org/officeDocument/2006/relationships/hyperlink" Target="http://dvrumc.dvfu.r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One p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8"/>
          <p:cNvSpPr txBox="1">
            <a:spLocks noChangeArrowheads="1"/>
          </p:cNvSpPr>
          <p:nvPr/>
        </p:nvSpPr>
        <p:spPr bwMode="auto">
          <a:xfrm>
            <a:off x="560510" y="4797152"/>
            <a:ext cx="6048375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2" tIns="45675" rIns="91362" bIns="45675">
            <a:spAutoFit/>
          </a:bodyPr>
          <a:lstStyle/>
          <a:p>
            <a:pPr>
              <a:lnSpc>
                <a:spcPct val="80000"/>
              </a:lnSpc>
            </a:pPr>
            <a:r>
              <a:rPr lang="ru-RU" sz="22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А.А.</a:t>
            </a:r>
            <a:r>
              <a:rPr lang="ru-RU" sz="220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Фаткулин</a:t>
            </a:r>
            <a:r>
              <a:rPr lang="ru-RU" sz="22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директор ДВ РУМЦ</a:t>
            </a:r>
          </a:p>
          <a:p>
            <a:pPr>
              <a:lnSpc>
                <a:spcPct val="80000"/>
              </a:lnSpc>
            </a:pPr>
            <a:r>
              <a:rPr lang="ru-RU" sz="22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доктор технических наук, профессор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560509" y="2492896"/>
            <a:ext cx="9001003" cy="147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2" tIns="45675" rIns="91362" bIns="45675">
            <a:spAutoFit/>
          </a:bodyPr>
          <a:lstStyle/>
          <a:p>
            <a:pPr algn="ctr">
              <a:lnSpc>
                <a:spcPct val="125000"/>
              </a:lnSpc>
              <a:defRPr/>
            </a:pPr>
            <a:r>
              <a:rPr lang="ru-RU" sz="24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 ВЗАИМОДЕЙСТВИИ РЕГИОНАЛЬНЫХ ОТДЕЛЕНИЙ РСПП И ДВ РУМЦ В ОБЛАСТИ РАЗВИТИЯ ОБРАЗОВАНИЯ И ПОВЫШЕНИЯ КАЧЕСТВА ТРУДОВЫХ РЕСУРСОВ </a:t>
            </a:r>
            <a:endParaRPr lang="ru-RU" sz="2400" b="1" dirty="0"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EC733-FA6F-428B-BE84-2EC6FB2D3C0D}" type="slidenum">
              <a:rPr lang="ru-RU" sz="2400" b="1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ru-RU" sz="2400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20602" y="464254"/>
            <a:ext cx="8496894" cy="101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2" tIns="45675" rIns="91362" bIns="45675">
            <a:spAutoFit/>
          </a:bodyPr>
          <a:lstStyle/>
          <a:p>
            <a:pPr algn="ctr"/>
            <a:r>
              <a:rPr lang="ru-RU" sz="20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Министерство образования и науки Российской Федерации</a:t>
            </a:r>
          </a:p>
          <a:p>
            <a:pPr algn="ctr"/>
            <a:r>
              <a:rPr lang="ru-RU" sz="20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Дальневосточный региональный учебно-методический центр высшего профессионального образования </a:t>
            </a:r>
          </a:p>
        </p:txBody>
      </p:sp>
      <p:pic>
        <p:nvPicPr>
          <p:cNvPr id="8" name="Picture 3" descr="Дальневосточный региональный учебно-методический центр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8" y="116631"/>
            <a:ext cx="972043" cy="97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664968" y="6237312"/>
            <a:ext cx="4896544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2" tIns="45675" rIns="91362" bIns="45675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Хабаровск, 12.07</a:t>
            </a:r>
            <a:r>
              <a:rPr lang="ru-RU" sz="2000" b="1" dirty="0">
                <a:solidFill>
                  <a:schemeClr val="bg1"/>
                </a:solidFill>
              </a:rPr>
              <a:t>. 2013 г.</a:t>
            </a:r>
          </a:p>
        </p:txBody>
      </p:sp>
    </p:spTree>
    <p:extLst>
      <p:ext uri="{BB962C8B-B14F-4D97-AF65-F5344CB8AC3E}">
        <p14:creationId xmlns:p14="http://schemas.microsoft.com/office/powerpoint/2010/main" val="209840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648700" y="6199203"/>
            <a:ext cx="433388" cy="348813"/>
          </a:xfrm>
          <a:prstGeom prst="rect">
            <a:avLst/>
          </a:prstGeom>
          <a:noFill/>
        </p:spPr>
        <p:txBody>
          <a:bodyPr lIns="91431" tIns="45714" rIns="91431" bIns="45714"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>
                <a:solidFill>
                  <a:prstClr val="white"/>
                </a:solidFill>
                <a:cs typeface="Arial" pitchFamily="34" charset="0"/>
              </a:rPr>
              <a:t>02</a:t>
            </a:r>
            <a:endParaRPr lang="ru-RU" sz="1400" b="1" spc="-50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41987" name="Picture 6" descr="E:\haliman77\Мои документы\СМИ 2009-2010\декабрь\Буклет ДВФУ на анг. яз\Логотип ДВФУ\Logo orig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620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88950" y="1484319"/>
            <a:ext cx="5892800" cy="3693319"/>
          </a:xfrm>
          <a:prstGeom prst="rect">
            <a:avLst/>
          </a:prstGeom>
        </p:spPr>
        <p:txBody>
          <a:bodyPr lIns="91431" tIns="45714" rIns="91431" bIns="45714">
            <a:spAutoFit/>
          </a:bodyPr>
          <a:lstStyle/>
          <a:p>
            <a:pPr algn="just">
              <a:defRPr/>
            </a:pPr>
            <a:r>
              <a:rPr lang="ru-RU" sz="26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Приоритетом в образовании должно стать реструктуризация сектора высшего образования, ориентированная на развитие сектора исследований и разработок в вузах, углубление кооперации вузов с передовыми компаниями реального сектора экономики и научными организациями...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44492" y="5517258"/>
            <a:ext cx="9072562" cy="64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1" tIns="45714" rIns="91431" bIns="45714" anchor="ctr">
            <a:spAutoFit/>
          </a:bodyPr>
          <a:lstStyle/>
          <a:p>
            <a:pPr indent="180957" eaLnBrk="0" hangingPunct="0">
              <a:defRPr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Из Стратегии инновационного развития Российской Федерации 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180957" eaLnBrk="0" hangingPunct="0">
              <a:defRPr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на период до  2020 года, разработанной Минэкономразвития России Москва, 2010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260357"/>
            <a:ext cx="9761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4" rIns="91431" bIns="45714" anchor="ctr">
            <a:spAutoFit/>
          </a:bodyPr>
          <a:lstStyle/>
          <a:p>
            <a:pPr indent="180957" algn="ctr" eaLnBrk="0" hangingPunct="0">
              <a:defRPr/>
            </a:pPr>
            <a:r>
              <a:rPr lang="ru-RU" sz="2800" b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ИННОВАЦИОННАЯ РОССИЯ – 2020</a:t>
            </a:r>
            <a:endParaRPr lang="ru-RU" sz="2800" dirty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991" name="Рисунок 7" descr="C:\Users\gridasov\Searches\Desktop\ПРЕЗЕНТАЦИИ\Фото\Фотографии новой техники в институтах\IMG_07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9125" y="1268428"/>
            <a:ext cx="24955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2" descr="E:\haliman77\Мои документы\СМИ 2009-2010\декабрь\Буклет ДВФУ на анг. яз\новые фото\dvfu_-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9124" y="3500438"/>
            <a:ext cx="2592389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7" descr="E:\haliman77\Мои документы\ПРезентации в ДВФУ\Output\Podlozhka 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0291"/>
            <a:ext cx="9906000" cy="687705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0" cmpd="dbl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81931" y="2283609"/>
            <a:ext cx="2167213" cy="139460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4" rIns="91431" bIns="45714" rtlCol="0" anchor="ctr"/>
          <a:lstStyle/>
          <a:p>
            <a:pPr algn="ctr">
              <a:spcBef>
                <a:spcPts val="540"/>
              </a:spcBef>
              <a:spcAft>
                <a:spcPts val="540"/>
              </a:spcAft>
              <a:defRPr/>
            </a:pPr>
            <a:r>
              <a:rPr lang="ru-RU" sz="2000" b="1" kern="0" dirty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Учебно-методический совет (УМС)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463233" y="876300"/>
            <a:ext cx="2845248" cy="12148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4" rIns="91431" bIns="45714" rtlCol="0" anchor="ctr"/>
          <a:lstStyle/>
          <a:p>
            <a:pPr algn="ctr"/>
            <a:r>
              <a:rPr lang="ru-RU" b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Объединения работодателей (РСПП, Союз машиностроителей и др.)</a:t>
            </a:r>
            <a:endParaRPr lang="ru-RU" b="1" dirty="0" smtClean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2521" y="1174960"/>
            <a:ext cx="2286016" cy="93724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4" rIns="91431" bIns="45714" rtlCol="0" anchor="ctr"/>
          <a:lstStyle/>
          <a:p>
            <a:pPr algn="ctr"/>
            <a:r>
              <a:rPr lang="ru-RU" b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Высшие учебные заведения (ВУЗы)</a:t>
            </a:r>
            <a:endParaRPr lang="ru-RU" sz="1200" b="1" dirty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49679" y="3056355"/>
            <a:ext cx="2304257" cy="93610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4" rIns="91431" bIns="45714" rtlCol="0" anchor="ctr"/>
          <a:lstStyle/>
          <a:p>
            <a:pPr algn="ctr"/>
            <a:r>
              <a:rPr lang="ru-RU" b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Предприятия, организации</a:t>
            </a:r>
            <a:endParaRPr lang="ru-RU" b="1" dirty="0" smtClean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2520" y="2730165"/>
            <a:ext cx="2376264" cy="93610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4" rIns="91431" bIns="45714" rtlCol="0" anchor="ctr"/>
          <a:lstStyle/>
          <a:p>
            <a:pPr algn="ctr"/>
            <a:r>
              <a:rPr lang="ru-RU" sz="1200" b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Учреждения СПО (колледжи, техникумы)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48546" y="261009"/>
            <a:ext cx="8352928" cy="492438"/>
          </a:xfrm>
          <a:prstGeom prst="rect">
            <a:avLst/>
          </a:prstGeom>
          <a:noFill/>
        </p:spPr>
        <p:txBody>
          <a:bodyPr wrap="square" lIns="91431" tIns="45714" rIns="91431" bIns="45714" rtlCol="0">
            <a:spAutoFit/>
          </a:bodyPr>
          <a:lstStyle/>
          <a:p>
            <a:pPr algn="ctr"/>
            <a:r>
              <a:rPr lang="ru-RU" sz="2600" b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Схема формирования УМС ДВ РУМЦ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4742875" y="1908933"/>
            <a:ext cx="484632" cy="328439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4" rIns="91431" bIns="45714"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4855422" y="3818669"/>
            <a:ext cx="484632" cy="1516448"/>
          </a:xfrm>
          <a:prstGeom prst="downArrow">
            <a:avLst/>
          </a:prstGeom>
          <a:solidFill>
            <a:schemeClr val="accent6">
              <a:lumMod val="50000"/>
              <a:alpha val="71000"/>
            </a:schemeClr>
          </a:solidFill>
          <a:ln cmpd="dbl">
            <a:solidFill>
              <a:schemeClr val="accent6">
                <a:lumMod val="50000"/>
                <a:alpha val="78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4" rIns="91431" bIns="45714"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29" name="Стрелка вниз 28"/>
          <p:cNvSpPr/>
          <p:nvPr/>
        </p:nvSpPr>
        <p:spPr>
          <a:xfrm rot="16200000">
            <a:off x="3476902" y="2355731"/>
            <a:ext cx="484632" cy="412749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4" rIns="91431" bIns="45714"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30" name="Стрелка вниз 29"/>
          <p:cNvSpPr/>
          <p:nvPr/>
        </p:nvSpPr>
        <p:spPr>
          <a:xfrm rot="5400000">
            <a:off x="6305320" y="2409296"/>
            <a:ext cx="484632" cy="440793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4" rIns="91431" bIns="45714"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32" name="Номер слайда 2"/>
          <p:cNvSpPr txBox="1">
            <a:spLocks/>
          </p:cNvSpPr>
          <p:nvPr/>
        </p:nvSpPr>
        <p:spPr>
          <a:xfrm>
            <a:off x="7257256" y="6492876"/>
            <a:ext cx="2311400" cy="365125"/>
          </a:xfrm>
          <a:prstGeom prst="rect">
            <a:avLst/>
          </a:prstGeom>
        </p:spPr>
        <p:txBody>
          <a:bodyPr vert="horz" lIns="91431" tIns="45714" rIns="91431" bIns="45714"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25C422F-7AF4-42E3-940C-847FA432844B}" type="slidenum">
              <a:rPr lang="ru-R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3" name="Стрелка вниз 32"/>
          <p:cNvSpPr/>
          <p:nvPr/>
        </p:nvSpPr>
        <p:spPr>
          <a:xfrm rot="7519626">
            <a:off x="6006828" y="3715232"/>
            <a:ext cx="484632" cy="792088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4" rIns="91431" bIns="45714"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84921" y="1327360"/>
            <a:ext cx="2286016" cy="93724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4" rIns="91431" bIns="45714" rtlCol="0" anchor="ctr"/>
          <a:lstStyle/>
          <a:p>
            <a:pPr algn="ctr"/>
            <a:r>
              <a:rPr lang="ru-RU" b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Высшие учебные заведения (ВУЗы)</a:t>
            </a:r>
            <a:endParaRPr lang="ru-RU" sz="1200" b="1" dirty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37320" y="1479761"/>
            <a:ext cx="2286016" cy="93724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4" rIns="91431" bIns="45714" rtlCol="0" anchor="ctr"/>
          <a:lstStyle/>
          <a:p>
            <a:pPr algn="ctr"/>
            <a:r>
              <a:rPr lang="ru-RU" b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Высшие учебные заведения (ВУЗы)</a:t>
            </a:r>
            <a:endParaRPr lang="ru-RU" sz="1200" b="1" dirty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89720" y="1632160"/>
            <a:ext cx="2286016" cy="93724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4" rIns="91431" bIns="45714" rtlCol="0" anchor="ctr"/>
          <a:lstStyle/>
          <a:p>
            <a:pPr algn="ctr"/>
            <a:r>
              <a:rPr lang="ru-RU" b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Высшие учебные заведения (ВУЗы)</a:t>
            </a:r>
            <a:endParaRPr lang="ru-RU" sz="1200" b="1" dirty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615633" y="1028700"/>
            <a:ext cx="2845248" cy="12148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4" rIns="91431" bIns="45714" rtlCol="0" anchor="ctr"/>
          <a:lstStyle/>
          <a:p>
            <a:pPr algn="ctr"/>
            <a:r>
              <a:rPr lang="ru-RU" b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Объединения работодателей (РСПП, Союз машиностроителей и др.)</a:t>
            </a:r>
            <a:endParaRPr lang="ru-RU" b="1" dirty="0" smtClean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768033" y="1181100"/>
            <a:ext cx="2845248" cy="12148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4" rIns="91431" bIns="45714" rtlCol="0" anchor="ctr"/>
          <a:lstStyle/>
          <a:p>
            <a:pPr algn="ctr"/>
            <a:r>
              <a:rPr lang="ru-RU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Объединения работодателей (РСПП, </a:t>
            </a:r>
            <a:r>
              <a:rPr lang="ru-RU" b="1" dirty="0" err="1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СоюзМаш</a:t>
            </a:r>
            <a:r>
              <a:rPr lang="ru-RU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СРО, ОПОРА России  и </a:t>
            </a:r>
            <a:r>
              <a:rPr lang="ru-RU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др.)</a:t>
            </a:r>
            <a:endParaRPr lang="ru-RU" b="1" dirty="0" smtClean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702079" y="3208754"/>
            <a:ext cx="2304257" cy="93610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4" rIns="91431" bIns="45714" rtlCol="0" anchor="ctr"/>
          <a:lstStyle/>
          <a:p>
            <a:pPr algn="ctr"/>
            <a:r>
              <a:rPr lang="ru-RU" b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Предприятия, организации</a:t>
            </a:r>
            <a:endParaRPr lang="ru-RU" b="1" dirty="0" smtClean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854479" y="3361154"/>
            <a:ext cx="2304257" cy="93610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4" rIns="91431" bIns="45714" rtlCol="0" anchor="ctr"/>
          <a:lstStyle/>
          <a:p>
            <a:pPr algn="ctr"/>
            <a:r>
              <a:rPr lang="ru-RU" b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Предприятия, организации</a:t>
            </a:r>
            <a:endParaRPr lang="ru-RU" b="1" dirty="0" smtClean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006879" y="3513554"/>
            <a:ext cx="2304257" cy="93610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4" rIns="91431" bIns="45714" rtlCol="0" anchor="ctr"/>
          <a:lstStyle/>
          <a:p>
            <a:pPr algn="ctr"/>
            <a:r>
              <a:rPr lang="ru-RU" b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Предприятия, организации</a:t>
            </a:r>
            <a:endParaRPr lang="ru-RU" b="1" dirty="0" smtClean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159279" y="3665955"/>
            <a:ext cx="2304257" cy="93610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4" rIns="91431" bIns="45714" rtlCol="0" anchor="ctr"/>
          <a:lstStyle/>
          <a:p>
            <a:pPr algn="ctr"/>
            <a:r>
              <a:rPr lang="ru-RU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Предприятия, организации</a:t>
            </a:r>
            <a:endParaRPr lang="ru-RU" b="1" dirty="0" smtClean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84920" y="2882566"/>
            <a:ext cx="2376264" cy="93610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4" rIns="91431" bIns="45714" rtlCol="0" anchor="ctr"/>
          <a:lstStyle/>
          <a:p>
            <a:pPr algn="ctr"/>
            <a:r>
              <a:rPr lang="ru-RU" sz="1200" b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Учреждения СПО (колледжи, техникумы)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37320" y="3034965"/>
            <a:ext cx="2376264" cy="93610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4" rIns="91431" bIns="45714" rtlCol="0" anchor="ctr"/>
          <a:lstStyle/>
          <a:p>
            <a:pPr algn="ctr"/>
            <a:r>
              <a:rPr lang="ru-RU" b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Учреждения СПО (колледжи, техникумы)</a:t>
            </a:r>
            <a:endParaRPr lang="ru-RU" b="1" dirty="0" smtClean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Стрелка вниз 44"/>
          <p:cNvSpPr/>
          <p:nvPr/>
        </p:nvSpPr>
        <p:spPr>
          <a:xfrm rot="16200000">
            <a:off x="3476902" y="3064864"/>
            <a:ext cx="484632" cy="412749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4" rIns="91431" bIns="45714"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61356" y="4134006"/>
            <a:ext cx="2376264" cy="93610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4" rIns="91431" bIns="45714" rtlCol="0" anchor="ctr"/>
          <a:lstStyle/>
          <a:p>
            <a:pPr algn="ctr"/>
            <a:r>
              <a:rPr lang="ru-RU" b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 РАН, РАМН, РААСН, РАСХН, </a:t>
            </a:r>
          </a:p>
          <a:p>
            <a:pPr algn="ctr"/>
            <a:r>
              <a:rPr lang="ru-RU" b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РАО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87496" y="5456854"/>
            <a:ext cx="9535645" cy="1284514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4" rIns="91431" bIns="45714" rtlCol="0" anchor="ctr"/>
          <a:lstStyle/>
          <a:p>
            <a:pPr algn="ctr"/>
            <a:r>
              <a:rPr lang="ru-RU" sz="2000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образовательные программы, новые технологии обучения, формы взаимодействия с работодателями,  современные учебники и учебные пособия, ЭУММ, грифы ДВ РУМЦ, экспертизы, заключения, предложения, конкурсы, конференции, обмен опытом</a:t>
            </a:r>
          </a:p>
        </p:txBody>
      </p:sp>
      <p:sp>
        <p:nvSpPr>
          <p:cNvPr id="48" name="Стрелка вниз 47"/>
          <p:cNvSpPr/>
          <p:nvPr/>
        </p:nvSpPr>
        <p:spPr>
          <a:xfrm rot="13459010">
            <a:off x="3643095" y="3679283"/>
            <a:ext cx="484632" cy="792088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4" rIns="91431" bIns="45714"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799387" y="859878"/>
            <a:ext cx="2376264" cy="93610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4" rIns="91431" bIns="45714" rtlCol="0" anchor="ctr"/>
          <a:lstStyle/>
          <a:p>
            <a:pPr algn="ctr"/>
            <a:r>
              <a:rPr lang="ru-RU" b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Территориальные органы управления образованием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185250" y="4759779"/>
            <a:ext cx="2279426" cy="57533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4" rIns="91431" bIns="45714" rtlCol="0" anchor="ctr"/>
          <a:lstStyle/>
          <a:p>
            <a:pPr algn="ctr"/>
            <a:endParaRPr lang="ru-RU" b="1" dirty="0" smtClean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Отраслевые </a:t>
            </a:r>
            <a:r>
              <a:rPr lang="ru-RU" b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НИИ</a:t>
            </a:r>
          </a:p>
          <a:p>
            <a:pPr algn="ctr"/>
            <a:endParaRPr lang="ru-RU" b="1" dirty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" name="Picture 3" descr="Дальневосточный региональный учебно-методический центр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8" y="116631"/>
            <a:ext cx="972043" cy="97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44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7" descr="E:\haliman77\Мои документы\ПРезентации в ДВФУ\Output\Podlozhka 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906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2"/>
          <p:cNvSpPr txBox="1">
            <a:spLocks noChangeArrowheads="1"/>
          </p:cNvSpPr>
          <p:nvPr/>
        </p:nvSpPr>
        <p:spPr bwMode="auto">
          <a:xfrm>
            <a:off x="344488" y="1088674"/>
            <a:ext cx="9433048" cy="558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2" tIns="45675" rIns="91362" bIns="45675"/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ru-RU" sz="19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1. В составы УМС  по техническому образованию входят 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представители 19 вузов региона: </a:t>
            </a:r>
            <a:r>
              <a:rPr lang="ru-RU" sz="19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ДВФУ – 49 чел. (ИШ), ТОГУ – 18, ДВГУПС – 18, МГУ им. Г.И. </a:t>
            </a:r>
            <a:r>
              <a:rPr lang="ru-RU" sz="1900" b="1" dirty="0" err="1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Невельского</a:t>
            </a:r>
            <a:r>
              <a:rPr lang="ru-RU" sz="19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– 18, СВФУ – 12, </a:t>
            </a:r>
            <a:r>
              <a:rPr lang="ru-RU" sz="1900" b="1" dirty="0" err="1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КнАГТУ</a:t>
            </a:r>
            <a:r>
              <a:rPr lang="ru-RU" sz="19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– 9, </a:t>
            </a:r>
            <a:r>
              <a:rPr lang="ru-RU" sz="1900" b="1" dirty="0" err="1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Дальрыбвтуз</a:t>
            </a:r>
            <a:r>
              <a:rPr lang="ru-RU" sz="19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– 9, </a:t>
            </a:r>
            <a:r>
              <a:rPr lang="ru-RU" sz="1900" b="1" dirty="0" err="1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АмГУ</a:t>
            </a:r>
            <a:r>
              <a:rPr lang="ru-RU" sz="19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– 9, </a:t>
            </a:r>
            <a:r>
              <a:rPr lang="ru-RU" sz="1900" b="1" dirty="0" err="1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ДальГАУ</a:t>
            </a:r>
            <a:r>
              <a:rPr lang="ru-RU" sz="19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– 7, </a:t>
            </a:r>
            <a:r>
              <a:rPr lang="ru-RU" sz="1900" b="1" dirty="0" err="1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ЗабГУ</a:t>
            </a:r>
            <a:r>
              <a:rPr lang="ru-RU" sz="19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– 5, ПГУ им. Шолом-Алейхема – 5, </a:t>
            </a:r>
            <a:r>
              <a:rPr lang="ru-RU" sz="1900" b="1" dirty="0" err="1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КамГУ</a:t>
            </a:r>
            <a:r>
              <a:rPr lang="ru-RU" sz="19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– 4, ВГУЭС – 4, </a:t>
            </a:r>
            <a:r>
              <a:rPr lang="ru-RU" sz="1900" b="1" dirty="0" err="1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СахГУ</a:t>
            </a:r>
            <a:r>
              <a:rPr lang="ru-RU" sz="19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– 2, ПГСХА – 2,  СВГУ – 1, ЯГСХА – 1, БГСХА -1, ВСГУТУ – 1.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2. Всего по 15 УМС – 216 чел., в том числе:  1) представители вузов – 166, 2) </a:t>
            </a:r>
            <a:r>
              <a:rPr lang="ru-RU" sz="19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ссузов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– 9, 3) предприятий – 17, 4) объединений работодателей – 11, 5) ДВО РАН -  9, 6) власти – 4, 7) членов УМО – 40, 8) заслуженных и почетных работников – 15. 	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ru-RU" sz="19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3. </a:t>
            </a:r>
            <a:r>
              <a:rPr lang="ru-RU" sz="19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Объединения работодателей и организации: 1) Ассоциация </a:t>
            </a:r>
            <a:r>
              <a:rPr lang="ru-RU" sz="19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автотранспортных предприятий </a:t>
            </a:r>
            <a:r>
              <a:rPr lang="ru-RU" sz="19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ДВФО, 2) Центр </a:t>
            </a:r>
            <a:r>
              <a:rPr lang="ru-RU" sz="19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научно-технического и </a:t>
            </a:r>
            <a:r>
              <a:rPr lang="ru-RU" sz="1900" b="1" dirty="0" err="1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инновационно</a:t>
            </a:r>
            <a:r>
              <a:rPr lang="ru-RU" sz="19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-технического сотрудничества России и </a:t>
            </a:r>
            <a:r>
              <a:rPr lang="ru-RU" sz="19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АТЭС, 3) ДВ </a:t>
            </a:r>
            <a:r>
              <a:rPr lang="ru-RU" sz="19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Центр развития гражданских инициатив и социального </a:t>
            </a:r>
            <a:r>
              <a:rPr lang="ru-RU" sz="19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партнерства, 4) Международная </a:t>
            </a:r>
            <a:r>
              <a:rPr lang="ru-RU" sz="19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организация строительных </a:t>
            </a:r>
            <a:r>
              <a:rPr lang="ru-RU" sz="19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ВУЗов, 5) Совет </a:t>
            </a:r>
            <a:r>
              <a:rPr lang="ru-RU" sz="19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директоров </a:t>
            </a:r>
            <a:r>
              <a:rPr lang="ru-RU" sz="1900" b="1" dirty="0" err="1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ССУЗов</a:t>
            </a:r>
            <a:r>
              <a:rPr lang="ru-RU" sz="19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19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ПК, 6) Морская </a:t>
            </a:r>
            <a:r>
              <a:rPr lang="ru-RU" sz="19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квалификационная </a:t>
            </a:r>
            <a:r>
              <a:rPr lang="ru-RU" sz="19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комиссия, 7)  </a:t>
            </a:r>
            <a:r>
              <a:rPr lang="ru-RU" sz="19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Общественный Совет при Хабаровском ДУ МВД России на </a:t>
            </a:r>
            <a:r>
              <a:rPr lang="ru-RU" sz="19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транспорте, 8) Горный </a:t>
            </a:r>
            <a:r>
              <a:rPr lang="ru-RU" sz="19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Совет </a:t>
            </a:r>
            <a:r>
              <a:rPr lang="ru-RU" sz="19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ДВФО, 9) Приморская </a:t>
            </a:r>
            <a:r>
              <a:rPr lang="ru-RU" sz="19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организация Союза архитекторов России</a:t>
            </a:r>
            <a:r>
              <a:rPr lang="ru-RU" sz="19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4. Предприятия</a:t>
            </a:r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: 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1) АК </a:t>
            </a:r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«</a:t>
            </a:r>
            <a:r>
              <a:rPr lang="ru-RU" sz="19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Транснефть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», 2) «</a:t>
            </a:r>
            <a:r>
              <a:rPr lang="ru-RU" sz="19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Газпроминвест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», 3) ЗАК </a:t>
            </a:r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«Сахалин </a:t>
            </a:r>
            <a:r>
              <a:rPr lang="ru-RU" sz="19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Энерджи</a:t>
            </a:r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19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Инвестмент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», 4) ОАО </a:t>
            </a:r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«РЖД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», 5) ДВ </a:t>
            </a:r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Центр судостроения и 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судоремонта и др.</a:t>
            </a:r>
            <a:endParaRPr lang="ru-RU" sz="19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ru-RU" sz="1600" b="1" dirty="0"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6988" y="214584"/>
            <a:ext cx="8280400" cy="892461"/>
          </a:xfrm>
          <a:prstGeom prst="rect">
            <a:avLst/>
          </a:prstGeom>
          <a:noFill/>
        </p:spPr>
        <p:txBody>
          <a:bodyPr lIns="91362" tIns="45675" rIns="91362" bIns="4567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spc="-50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>Координационный совет </a:t>
            </a:r>
            <a:r>
              <a:rPr lang="ru-RU" sz="2600" b="1" spc="-50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>ДВ РУМЦ </a:t>
            </a:r>
            <a:r>
              <a:rPr lang="ru-RU" sz="2600" b="1" spc="-50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>по </a:t>
            </a:r>
            <a:r>
              <a:rPr lang="ru-RU" sz="2600" b="1" spc="-50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>техническому образованию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C422F-7AF4-42E3-940C-847FA432844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348164" y="1284734"/>
            <a:ext cx="184718" cy="630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4" tIns="45716" rIns="91434" bIns="45716" numCol="1" anchor="ctr" anchorCtr="0" compatLnSpc="1">
            <a:prstTxWarp prst="textNoShape">
              <a:avLst/>
            </a:prstTxWarp>
            <a:spAutoFit/>
          </a:bodyPr>
          <a:lstStyle/>
          <a:p>
            <a:pPr defTabSz="914338"/>
            <a:r>
              <a:rPr lang="ru-RU" sz="1100"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100"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lang="ru-RU" sz="600">
              <a:latin typeface="Arial" pitchFamily="34" charset="0"/>
              <a:cs typeface="Arial" pitchFamily="34" charset="0"/>
            </a:endParaRPr>
          </a:p>
          <a:p>
            <a:pPr defTabSz="914338" eaLnBrk="0" hangingPunct="0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3" descr="Дальневосточный региональный учебно-методический центр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8" y="116631"/>
            <a:ext cx="972043" cy="97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54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7" descr="E:\haliman77\Мои документы\ПРезентации в ДВФУ\Output\Podlozhka 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906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06513" y="404664"/>
            <a:ext cx="8280400" cy="492438"/>
          </a:xfrm>
          <a:prstGeom prst="rect">
            <a:avLst/>
          </a:prstGeom>
          <a:noFill/>
        </p:spPr>
        <p:txBody>
          <a:bodyPr lIns="91437" tIns="45718" rIns="91437" bIns="4571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spc="-50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>Предложения в решение заседания КС:</a:t>
            </a:r>
            <a:endParaRPr lang="ru-RU" sz="2600" b="1" spc="-50" dirty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C422F-7AF4-42E3-940C-847FA432844B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560509" y="1107377"/>
            <a:ext cx="9026404" cy="5459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7" tIns="45718" rIns="91437" bIns="45718"/>
          <a:lstStyle/>
          <a:p>
            <a:pPr indent="457200" algn="just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sz="2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целью 1) повышения </a:t>
            </a:r>
            <a:r>
              <a:rPr lang="ru-RU" sz="22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качества </a:t>
            </a:r>
            <a:r>
              <a:rPr lang="ru-RU" sz="2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профессиональной подготовки кадров </a:t>
            </a:r>
            <a:r>
              <a:rPr lang="ru-RU" sz="22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приоритетных отраслей экономики региона, </a:t>
            </a:r>
            <a:r>
              <a:rPr lang="ru-RU" sz="2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обновления </a:t>
            </a:r>
            <a:r>
              <a:rPr lang="ru-RU" sz="22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содержания</a:t>
            </a:r>
            <a:r>
              <a:rPr lang="en-US" sz="22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</a:t>
            </a:r>
            <a:r>
              <a:rPr lang="ru-RU" sz="22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совершенствования </a:t>
            </a:r>
            <a:r>
              <a:rPr lang="ru-RU" sz="22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учебно-методической </a:t>
            </a:r>
            <a:r>
              <a:rPr lang="ru-RU" sz="2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базы - принять меры к развитию сотрудничества между региональными отделениями РСПП, вузами и ДВ РУМЦ на основе системного взаимодействия. </a:t>
            </a:r>
          </a:p>
          <a:p>
            <a:pPr indent="457200" algn="just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sz="2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Рекомендовать руководству объединений работодателей и </a:t>
            </a:r>
            <a:r>
              <a:rPr lang="ru-RU" sz="2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предприятий </a:t>
            </a:r>
            <a:r>
              <a:rPr lang="ru-RU" sz="2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делегировать компетентных </a:t>
            </a:r>
            <a:r>
              <a:rPr lang="ru-RU" sz="2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специалистов для работы в учебно-методических советах ДВ </a:t>
            </a:r>
            <a:r>
              <a:rPr lang="ru-RU" sz="2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РУМЦ</a:t>
            </a:r>
            <a:r>
              <a:rPr lang="ru-RU" sz="2200" i="1" dirty="0" smtClean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200" i="1" dirty="0">
              <a:solidFill>
                <a:srgbClr val="EEECE1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7200" algn="just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7200" algn="just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7200" algn="just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41" indent="-285741" algn="just"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en-US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Aft>
                <a:spcPts val="600"/>
              </a:spcAft>
              <a:defRPr/>
            </a:pP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3" descr="Дальневосточный региональный учебно-методический центр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8" y="116631"/>
            <a:ext cx="972043" cy="97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mgsu.ru/components/com_datsogallery/sub_wm.php?src=/var/home/wwwmgsu/components/com_datsogallery/img_pictures/umoasv100912-102_20120910_143846618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73" y="4581128"/>
            <a:ext cx="259808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guz.ru/media/image/um0/DSC057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832" y="4591955"/>
            <a:ext cx="2275383" cy="170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Fatkulin\Pictures\Sekisov,%20Zikov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36" y="4365104"/>
            <a:ext cx="98577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D:\Fatkulin\Pictures\Rudenk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33" y="4501640"/>
            <a:ext cx="1095140" cy="156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:\Fatkulin\Pictures\Ganickii%20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916" y="5384576"/>
            <a:ext cx="983034" cy="13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D:\Fatkulin\Pictures\Burchakov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836" y="5286975"/>
            <a:ext cx="942870" cy="138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406" y="4149080"/>
            <a:ext cx="2129302" cy="143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553" y="5291167"/>
            <a:ext cx="1496943" cy="146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43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7" descr="E:\haliman77\Мои документы\ПРезентации в ДВФУ\Output\Podlozhka 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906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19415" y="356437"/>
            <a:ext cx="8280400" cy="492430"/>
          </a:xfrm>
          <a:prstGeom prst="rect">
            <a:avLst/>
          </a:prstGeom>
          <a:noFill/>
        </p:spPr>
        <p:txBody>
          <a:bodyPr lIns="91431" tIns="45714" rIns="91431" bIns="4571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spc="-50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>Взаимодействие в субъектах ДВФО:</a:t>
            </a:r>
            <a:endParaRPr lang="ru-RU" sz="2600" b="1" spc="-50" dirty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C422F-7AF4-42E3-940C-847FA432844B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2" name="Picture 3" descr="Дальневосточный региональный учебно-методический центр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86304"/>
            <a:ext cx="972043" cy="97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374732"/>
              </p:ext>
            </p:extLst>
          </p:nvPr>
        </p:nvGraphicFramePr>
        <p:xfrm>
          <a:off x="272480" y="1227666"/>
          <a:ext cx="9433047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3552394"/>
                <a:gridCol w="314434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Субъекты федерации в ДВФО</a:t>
                      </a:r>
                      <a:endParaRPr lang="ru-RU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Представители</a:t>
                      </a:r>
                      <a:endParaRPr lang="ru-RU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Руководители РО РСПП</a:t>
                      </a:r>
                      <a:endParaRPr lang="ru-RU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Члены президиума ДВ РУМЦ</a:t>
                      </a:r>
                      <a:endParaRPr lang="ru-RU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Хабаровский край</a:t>
                      </a:r>
                      <a:endParaRPr lang="ru-RU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ПЕКАРШ Александр Иванович</a:t>
                      </a:r>
                      <a:endParaRPr lang="ru-RU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ИВАНЧЕНКО Сергей Николаевич</a:t>
                      </a:r>
                      <a:endParaRPr lang="ru-RU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Приморский край</a:t>
                      </a:r>
                      <a:endParaRPr lang="ru-RU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БРИК</a:t>
                      </a:r>
                      <a:r>
                        <a:rPr lang="ru-RU" sz="17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Андрей Петрович</a:t>
                      </a:r>
                      <a:endParaRPr lang="ru-RU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ШУМАТОВ  Валентин Борисович</a:t>
                      </a:r>
                      <a:endParaRPr lang="ru-RU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Республика</a:t>
                      </a:r>
                      <a:r>
                        <a:rPr lang="ru-RU" sz="17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Саха (Якутия)</a:t>
                      </a:r>
                      <a:endParaRPr lang="ru-RU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ПРОСТИТ Иван Алексеевич</a:t>
                      </a:r>
                      <a:endParaRPr lang="ru-RU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МИХАЙЛОВА Евгения Исаевна</a:t>
                      </a:r>
                      <a:endParaRPr lang="ru-RU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Камчатский край</a:t>
                      </a:r>
                      <a:endParaRPr lang="ru-RU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КОВАЛЕВСКИЙ Сергей </a:t>
                      </a:r>
                      <a:r>
                        <a:rPr lang="ru-RU" sz="17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Мефодьевич</a:t>
                      </a:r>
                      <a:endParaRPr lang="ru-RU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ИЛЬИНСКАЯ Наталья Глебовна</a:t>
                      </a:r>
                      <a:endParaRPr lang="ru-RU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Амурская область</a:t>
                      </a:r>
                      <a:endParaRPr lang="ru-RU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ПАРШИНКОВ Валерий Борисович</a:t>
                      </a:r>
                      <a:endParaRPr lang="ru-RU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СЕРГИЕНКО Юрий Павлович</a:t>
                      </a:r>
                    </a:p>
                    <a:p>
                      <a:r>
                        <a:rPr lang="ru-RU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ПЛУТЕНКО Андрей </a:t>
                      </a:r>
                      <a:r>
                        <a:rPr lang="ru-RU" sz="17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Долиевич</a:t>
                      </a:r>
                      <a:endParaRPr lang="ru-RU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Магаданская область</a:t>
                      </a:r>
                      <a:endParaRPr lang="ru-RU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ЛОСИНСКИЙ Эдуард Вячеславович </a:t>
                      </a:r>
                      <a:endParaRPr lang="ru-RU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ШИРОКОВ Анатолий Иванович</a:t>
                      </a:r>
                      <a:endParaRPr lang="ru-RU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Сахалинская область</a:t>
                      </a:r>
                      <a:endParaRPr lang="ru-RU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СУХОРЕБРИК Константин Петрович</a:t>
                      </a:r>
                      <a:endParaRPr lang="ru-RU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МИСИКОВ Борис </a:t>
                      </a:r>
                      <a:r>
                        <a:rPr lang="ru-RU" sz="17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Рамазанович</a:t>
                      </a:r>
                      <a:endParaRPr lang="ru-RU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Еврейская автономная</a:t>
                      </a:r>
                      <a:r>
                        <a:rPr lang="ru-RU" sz="17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область</a:t>
                      </a:r>
                      <a:endParaRPr lang="ru-RU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ШМАИН</a:t>
                      </a:r>
                      <a:r>
                        <a:rPr lang="ru-RU" sz="17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Ефим Григорьевич</a:t>
                      </a:r>
                      <a:endParaRPr lang="ru-RU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ГРИНКРУГ</a:t>
                      </a:r>
                      <a:r>
                        <a:rPr lang="ru-RU" sz="17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Лев Соломонович</a:t>
                      </a:r>
                      <a:endParaRPr lang="ru-RU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Координационный Совет  РО РСПП и ДВ РУМЦ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СМОЛЕНЦЕВ Сергей Константинович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ФАТКУЛИН </a:t>
                      </a:r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Анвир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Амрулович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Рисунок 1" descr="C:\Users\Lord_Alucard\Desktop\Scan0001 2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695" y="176357"/>
            <a:ext cx="973803" cy="92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91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7" descr="E:\haliman77\Мои документы\ПРезентации в ДВФУ\Output\Podlozhka 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906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06513" y="356433"/>
            <a:ext cx="8280400" cy="492438"/>
          </a:xfrm>
          <a:prstGeom prst="rect">
            <a:avLst/>
          </a:prstGeom>
          <a:noFill/>
        </p:spPr>
        <p:txBody>
          <a:bodyPr lIns="91437" tIns="45718" rIns="91437" bIns="4571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spc="-50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>Предложения в решение заседания КС:</a:t>
            </a:r>
            <a:endParaRPr lang="ru-RU" sz="2600" b="1" spc="-50" dirty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C422F-7AF4-42E3-940C-847FA432844B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560509" y="1196752"/>
            <a:ext cx="9026404" cy="5459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7" tIns="45718" rIns="91437" bIns="45718"/>
          <a:lstStyle/>
          <a:p>
            <a:pPr indent="457200" algn="just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sz="2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Предложить Министерству РФ по развитию </a:t>
            </a:r>
            <a:r>
              <a:rPr lang="ru-RU" sz="22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Дальнего </a:t>
            </a:r>
            <a:r>
              <a:rPr lang="ru-RU" sz="2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Востока: </a:t>
            </a:r>
          </a:p>
          <a:p>
            <a:pPr lvl="0" algn="just">
              <a:spcAft>
                <a:spcPts val="1200"/>
              </a:spcAft>
              <a:defRPr/>
            </a:pPr>
            <a:r>
              <a:rPr lang="ru-RU" sz="22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</a:t>
            </a:r>
            <a:r>
              <a:rPr lang="ru-RU" sz="2200" i="1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сформировать перспективную потребность в кадрах и соответствующих образовательных программах в Дальневосточном федеральном округе на период 2014-2019 гг. и на период до 2025 </a:t>
            </a:r>
            <a:r>
              <a:rPr lang="ru-RU" sz="2200" i="1" dirty="0" smtClean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года;</a:t>
            </a:r>
            <a:endParaRPr lang="ru-RU" sz="2200" i="1" dirty="0">
              <a:solidFill>
                <a:srgbClr val="EEECE1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Aft>
                <a:spcPts val="1200"/>
              </a:spcAft>
              <a:defRPr/>
            </a:pPr>
            <a:r>
              <a:rPr lang="ru-RU" sz="22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2)</a:t>
            </a:r>
            <a:r>
              <a:rPr lang="ru-RU" sz="22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провести целевое совещание по выполнению подпрограммы 10 «Научное и кадровое обеспечение реализации государственной программы «Социально-экономическое развитие Дальнего Востока и Байкальского региона» в части кадрового обеспечения с участием представителей региональных отделений РСПП и ДВ </a:t>
            </a:r>
            <a:r>
              <a:rPr lang="ru-RU" sz="2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РУМЦ.</a:t>
            </a:r>
            <a:endParaRPr lang="ru-RU" sz="22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spc="-50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>Зачем </a:t>
            </a:r>
            <a:r>
              <a:rPr lang="ru-RU" sz="2600" b="1" spc="-50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>нужно </a:t>
            </a:r>
            <a:r>
              <a:rPr lang="ru-RU" sz="2600" b="1" spc="-50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>совещание:</a:t>
            </a:r>
            <a:endParaRPr lang="ru-RU" sz="900" b="1" spc="-50" dirty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  <a:p>
            <a:pPr lvl="0" algn="just">
              <a:spcAft>
                <a:spcPts val="0"/>
              </a:spcAft>
              <a:defRPr/>
            </a:pPr>
            <a:r>
              <a:rPr lang="ru-RU" sz="9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lvl="0" algn="just">
              <a:spcAft>
                <a:spcPts val="0"/>
              </a:spcAft>
              <a:defRPr/>
            </a:pPr>
            <a:r>
              <a:rPr lang="ru-RU" sz="2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Без </a:t>
            </a:r>
            <a:r>
              <a:rPr lang="ru-RU" sz="22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координации и плановых </a:t>
            </a:r>
            <a:r>
              <a:rPr lang="ru-RU" sz="2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действий: </a:t>
            </a:r>
          </a:p>
          <a:p>
            <a:pPr lvl="0" algn="just">
              <a:spcAft>
                <a:spcPts val="0"/>
              </a:spcAft>
              <a:defRPr/>
            </a:pPr>
            <a:r>
              <a:rPr lang="ru-RU" sz="2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не </a:t>
            </a:r>
            <a:r>
              <a:rPr lang="ru-RU" sz="22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будет </a:t>
            </a:r>
            <a:r>
              <a:rPr lang="ru-RU" sz="2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слаженной системной работы заинтересованных сторон, 2) будут </a:t>
            </a:r>
            <a:r>
              <a:rPr lang="ru-RU" sz="22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упущены многие возможности по привлечению средств на подготовку кадров</a:t>
            </a:r>
            <a:r>
              <a:rPr lang="ru-RU" sz="20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285741" indent="-285741" algn="just"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en-US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Aft>
                <a:spcPts val="600"/>
              </a:spcAft>
              <a:defRPr/>
            </a:pP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3" descr="Дальневосточный региональный учебно-методический центр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8" y="116631"/>
            <a:ext cx="972043" cy="97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32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7" descr="E:\haliman77\Мои документы\ПРезентации в ДВФУ\Output\Podlozhka 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998"/>
            <a:ext cx="9906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C422F-7AF4-42E3-940C-847FA432844B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560509" y="908720"/>
            <a:ext cx="9026404" cy="5459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7" tIns="45718" rIns="91437" bIns="45718"/>
          <a:lstStyle/>
          <a:p>
            <a:pPr marL="342900" indent="-342900" algn="just">
              <a:spcAft>
                <a:spcPts val="200"/>
              </a:spcAft>
              <a:buFont typeface="Wingdings" pitchFamily="2" charset="2"/>
              <a:buChar char="Ø"/>
              <a:defRPr/>
            </a:pPr>
            <a:r>
              <a:rPr lang="ru-RU" sz="21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Госпрограмме Российской Федерации «Развитие образования»; </a:t>
            </a:r>
          </a:p>
          <a:p>
            <a:pPr marL="342900" indent="-342900" algn="just">
              <a:spcAft>
                <a:spcPts val="200"/>
              </a:spcAft>
              <a:buFont typeface="Wingdings" pitchFamily="2" charset="2"/>
              <a:buChar char="Ø"/>
              <a:defRPr/>
            </a:pPr>
            <a:r>
              <a:rPr lang="ru-RU" sz="21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Госпрограмме «Развитие науки и технологий»;</a:t>
            </a:r>
          </a:p>
          <a:p>
            <a:pPr marL="342900" indent="-342900" algn="just">
              <a:spcAft>
                <a:spcPts val="200"/>
              </a:spcAft>
              <a:buFont typeface="Wingdings" pitchFamily="2" charset="2"/>
              <a:buChar char="Ø"/>
              <a:defRPr/>
            </a:pPr>
            <a:r>
              <a:rPr lang="ru-RU" sz="21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Федеральной целевой программе развития образования;</a:t>
            </a:r>
          </a:p>
          <a:p>
            <a:pPr marL="342900" indent="-342900" algn="just">
              <a:spcAft>
                <a:spcPts val="200"/>
              </a:spcAft>
              <a:buFont typeface="Wingdings" pitchFamily="2" charset="2"/>
              <a:buChar char="Ø"/>
              <a:defRPr/>
            </a:pPr>
            <a:r>
              <a:rPr lang="ru-RU" sz="21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ФЦП «Научные и научно-педагогические кадры инновационной России»;</a:t>
            </a:r>
          </a:p>
          <a:p>
            <a:pPr marL="342900" indent="-342900" algn="just">
              <a:spcAft>
                <a:spcPts val="200"/>
              </a:spcAft>
              <a:buFont typeface="Wingdings" pitchFamily="2" charset="2"/>
              <a:buChar char="Ø"/>
              <a:defRPr/>
            </a:pPr>
            <a:r>
              <a:rPr lang="ru-RU" sz="21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Президентской программе повышения квалификации инженерных кадров на 2012-2014 годы;</a:t>
            </a:r>
          </a:p>
          <a:p>
            <a:pPr marL="342900" indent="-342900" algn="just">
              <a:spcAft>
                <a:spcPts val="200"/>
              </a:spcAft>
              <a:buFont typeface="Wingdings" pitchFamily="2" charset="2"/>
              <a:buChar char="Ø"/>
              <a:defRPr/>
            </a:pPr>
            <a:r>
              <a:rPr lang="ru-RU" sz="21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конкурсных проектах по 218 Постановлению Правительства РФ по созданию высокотехнологичного производства (требование к </a:t>
            </a:r>
            <a:r>
              <a:rPr lang="ru-RU" sz="2100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</a:t>
            </a:r>
            <a:r>
              <a:rPr lang="ru-RU" sz="21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-тельному привлечению в ОКТР студентов и аспирантов);</a:t>
            </a:r>
          </a:p>
          <a:p>
            <a:pPr marL="342900" indent="-342900" algn="just">
              <a:spcAft>
                <a:spcPts val="200"/>
              </a:spcAft>
              <a:buFont typeface="Wingdings" pitchFamily="2" charset="2"/>
              <a:buChar char="Ø"/>
              <a:defRPr/>
            </a:pPr>
            <a:r>
              <a:rPr lang="ru-RU" sz="21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программах инновационного развития госкомпаний (46 госкомпаний, в каждой ПИР есть образовательный блок, реализуемый во взаимодействии с профильными вузами);</a:t>
            </a:r>
          </a:p>
          <a:p>
            <a:pPr marL="342900" indent="-342900" algn="just">
              <a:spcAft>
                <a:spcPts val="200"/>
              </a:spcAft>
              <a:buFont typeface="Wingdings" pitchFamily="2" charset="2"/>
              <a:buChar char="Ø"/>
              <a:defRPr/>
            </a:pPr>
            <a:r>
              <a:rPr lang="ru-RU" sz="21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программе «Социально-экономическое развитие Дальнего Востока и Байкальского региона» (на подготовку кадров и научное сопровождение заложено 70 млрд. рублей);</a:t>
            </a:r>
          </a:p>
          <a:p>
            <a:pPr marL="342900" indent="-342900" algn="just">
              <a:spcAft>
                <a:spcPts val="200"/>
              </a:spcAft>
              <a:buFont typeface="Wingdings" pitchFamily="2" charset="2"/>
              <a:buChar char="Ø"/>
              <a:defRPr/>
            </a:pPr>
            <a:r>
              <a:rPr lang="ru-RU" sz="21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1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вузах и </a:t>
            </a:r>
            <a:r>
              <a:rPr lang="ru-RU" sz="2100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ссузах</a:t>
            </a:r>
            <a:r>
              <a:rPr lang="ru-RU" sz="21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региона (в рамках </a:t>
            </a:r>
            <a:r>
              <a:rPr lang="ru-RU" sz="2100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госзадания</a:t>
            </a:r>
            <a:r>
              <a:rPr lang="ru-RU" sz="21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подготовку кадров, в рамках программ развития федеральных университетов и т.п.).</a:t>
            </a:r>
          </a:p>
          <a:p>
            <a:pPr marL="285750" indent="-285750" algn="just">
              <a:spcAft>
                <a:spcPts val="500"/>
              </a:spcAft>
              <a:buFont typeface="Wingdings" pitchFamily="2" charset="2"/>
              <a:buChar char="Ø"/>
              <a:defRPr/>
            </a:pPr>
            <a:endParaRPr lang="ru-RU" sz="2100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7200" algn="just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41" indent="-285741" algn="just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3" descr="Дальневосточный региональный учебно-методический центр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8" y="116631"/>
            <a:ext cx="972043" cy="97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06513" y="356433"/>
            <a:ext cx="8280400" cy="492438"/>
          </a:xfrm>
          <a:prstGeom prst="rect">
            <a:avLst/>
          </a:prstGeom>
          <a:noFill/>
        </p:spPr>
        <p:txBody>
          <a:bodyPr lIns="91437" tIns="45718" rIns="91437" bIns="4571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spc="-50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>Сегодня </a:t>
            </a:r>
            <a:r>
              <a:rPr lang="ru-RU" sz="2600" b="1" spc="-50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>средства на </a:t>
            </a:r>
            <a:r>
              <a:rPr lang="ru-RU" sz="2600" b="1" spc="-50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>подготовку кадров </a:t>
            </a:r>
            <a:r>
              <a:rPr lang="ru-RU" sz="2600" b="1" spc="-50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>есть:</a:t>
            </a:r>
            <a:endParaRPr lang="ru-RU" sz="2600" b="1" spc="-50" dirty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6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648700" y="6199201"/>
            <a:ext cx="433388" cy="348813"/>
          </a:xfrm>
          <a:prstGeom prst="rect">
            <a:avLst/>
          </a:prstGeom>
          <a:noFill/>
        </p:spPr>
        <p:txBody>
          <a:bodyPr lIns="91437" tIns="45718" rIns="91437" bIns="45718"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>
                <a:solidFill>
                  <a:prstClr val="white"/>
                </a:solidFill>
                <a:cs typeface="Arial" pitchFamily="34" charset="0"/>
              </a:rPr>
              <a:t>02</a:t>
            </a:r>
            <a:endParaRPr lang="ru-RU" sz="1400" b="1" spc="-50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41987" name="Picture 6" descr="E:\haliman77\Мои документы\СМИ 2009-2010\декабрь\Буклет ДВФУ на анг. яз\Логотип ДВФУ\Logo orig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620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88950" y="1484319"/>
            <a:ext cx="5892800" cy="3693319"/>
          </a:xfrm>
          <a:prstGeom prst="rect">
            <a:avLst/>
          </a:prstGeom>
        </p:spPr>
        <p:txBody>
          <a:bodyPr lIns="91437" tIns="45718" rIns="91437" bIns="45718">
            <a:spAutoFit/>
          </a:bodyPr>
          <a:lstStyle/>
          <a:p>
            <a:pPr algn="just">
              <a:defRPr/>
            </a:pPr>
            <a:r>
              <a:rPr lang="ru-RU" sz="26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Приоритетом в образовании должно стать реструктуризация сектора высшего образования, ориентированная на развитие сектора исследований и разработок в вузах, углубление кооперации вузов с передовыми компаниями реального сектора экономики и научными организациями...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44492" y="5517254"/>
            <a:ext cx="9072562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7" tIns="45718" rIns="91437" bIns="45718" anchor="ctr">
            <a:spAutoFit/>
          </a:bodyPr>
          <a:lstStyle/>
          <a:p>
            <a:pPr indent="180969" eaLnBrk="0" hangingPunct="0">
              <a:defRPr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Из Стратегии инновационного развития Российской Федерации 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180969" eaLnBrk="0" hangingPunct="0">
              <a:defRPr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на период до  2020 года, разработанной Минэкономразвития России Москва, 2010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260355"/>
            <a:ext cx="9761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7" tIns="45718" rIns="91437" bIns="45718" anchor="ctr">
            <a:spAutoFit/>
          </a:bodyPr>
          <a:lstStyle/>
          <a:p>
            <a:pPr indent="180969" algn="ctr" eaLnBrk="0" hangingPunct="0">
              <a:defRPr/>
            </a:pPr>
            <a:r>
              <a:rPr lang="ru-RU" sz="2800" b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ИННОВАЦИОННАЯ РОССИЯ – 2020</a:t>
            </a:r>
            <a:endParaRPr lang="ru-RU" sz="2800" dirty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991" name="Рисунок 7" descr="C:\Users\gridasov\Searches\Desktop\ПРЕЗЕНТАЦИИ\Фото\Фотографии новой техники в институтах\IMG_07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9125" y="1268426"/>
            <a:ext cx="24955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2" descr="E:\haliman77\Мои документы\СМИ 2009-2010\декабрь\Буклет ДВФУ на анг. яз\новые фото\dvfu_-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9124" y="3500438"/>
            <a:ext cx="2592389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7" descr="E:\haliman77\Мои документы\ПРезентации в ДВФУ\Output\Podlozhka 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906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2"/>
          <p:cNvSpPr txBox="1">
            <a:spLocks/>
          </p:cNvSpPr>
          <p:nvPr/>
        </p:nvSpPr>
        <p:spPr bwMode="auto">
          <a:xfrm>
            <a:off x="596106" y="1743435"/>
            <a:ext cx="8569325" cy="132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7" tIns="45718" rIns="91437" bIns="45718" anchor="ctr"/>
          <a:lstStyle/>
          <a:p>
            <a:pPr algn="ctr" eaLnBrk="0" hangingPunct="0">
              <a:defRPr/>
            </a:pPr>
            <a:endParaRPr lang="ru-RU" sz="1200" b="1" dirty="0" smtClean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sz="3200" b="1" i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  <a:r>
              <a:rPr lang="ru-RU" sz="3200" b="1" i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</a:p>
        </p:txBody>
      </p:sp>
      <p:sp>
        <p:nvSpPr>
          <p:cNvPr id="17" name="Заголовок 12"/>
          <p:cNvSpPr txBox="1">
            <a:spLocks/>
          </p:cNvSpPr>
          <p:nvPr/>
        </p:nvSpPr>
        <p:spPr bwMode="auto">
          <a:xfrm>
            <a:off x="895351" y="3861048"/>
            <a:ext cx="856932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7" tIns="45718" rIns="91437" bIns="45718" anchor="ctr"/>
          <a:lstStyle/>
          <a:p>
            <a:pPr eaLnBrk="0" hangingPunct="0">
              <a:defRPr/>
            </a:pPr>
            <a:endParaRPr lang="en-US" sz="3200" b="1" dirty="0" smtClean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defRPr/>
            </a:pPr>
            <a:endParaRPr lang="en-US" sz="3200" b="1" dirty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defRPr/>
            </a:pPr>
            <a:endParaRPr lang="en-US" sz="3200" b="1" dirty="0" smtClean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defRPr/>
            </a:pPr>
            <a:endParaRPr lang="ru-RU" sz="2800" b="1" dirty="0" smtClean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defRPr/>
            </a:pPr>
            <a:endParaRPr lang="ru-RU" sz="2800" b="1" dirty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defRPr/>
            </a:pPr>
            <a:r>
              <a:rPr lang="ru-RU" sz="2800" b="1" i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контакты:</a:t>
            </a:r>
          </a:p>
          <a:p>
            <a:pPr eaLnBrk="0" hangingPunct="0">
              <a:defRPr/>
            </a:pPr>
            <a:r>
              <a:rPr lang="ru-RU" sz="2800" b="1" i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(423)226 10 60</a:t>
            </a:r>
            <a:endParaRPr lang="ru-RU" sz="2800" b="1" i="1" dirty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defRPr/>
            </a:pPr>
            <a:r>
              <a:rPr lang="ru-RU" sz="2800" b="1" i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(908) </a:t>
            </a:r>
            <a:r>
              <a:rPr lang="ru-RU" sz="2800" b="1" i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448 69 </a:t>
            </a:r>
            <a:r>
              <a:rPr lang="ru-RU" sz="2800" b="1" i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</a:t>
            </a:r>
          </a:p>
          <a:p>
            <a:pPr eaLnBrk="0" hangingPunct="0">
              <a:defRPr/>
            </a:pPr>
            <a:r>
              <a:rPr lang="en-US" sz="2800" b="1" i="1" dirty="0" err="1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dvrumc@dvfu</a:t>
            </a:r>
            <a:r>
              <a:rPr lang="ru-RU" sz="2800" b="1" i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800" b="1" i="1" dirty="0" err="1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</a:t>
            </a:r>
            <a:endParaRPr lang="en-US" sz="2800" b="1" i="1" dirty="0" smtClean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eaLnBrk="0" hangingPunct="0">
              <a:defRPr/>
            </a:pPr>
            <a:r>
              <a:rPr lang="en-US" sz="2800" b="1" i="1" dirty="0" err="1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aafatkulin@</a:t>
            </a:r>
            <a:r>
              <a:rPr lang="en-US" sz="2800" b="1" i="1" dirty="0" err="1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dvfu</a:t>
            </a:r>
            <a:r>
              <a:rPr lang="ru-RU" sz="2800" b="1" i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800" b="1" i="1" dirty="0" err="1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</a:t>
            </a:r>
            <a:endParaRPr lang="en-US" sz="2800" b="1" i="1" dirty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defRPr/>
            </a:pPr>
            <a:r>
              <a:rPr lang="en-US" sz="3200" b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dirty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defRPr/>
            </a:pPr>
            <a:endParaRPr lang="en-US" sz="3200" b="1" dirty="0" smtClean="0"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7"/>
            </a:endParaRPr>
          </a:p>
          <a:p>
            <a:pPr eaLnBrk="0" hangingPunct="0">
              <a:defRPr/>
            </a:pPr>
            <a:endParaRPr lang="ru-RU" sz="3200" b="1" dirty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99300" y="6356363"/>
            <a:ext cx="2311400" cy="365125"/>
          </a:xfrm>
        </p:spPr>
        <p:txBody>
          <a:bodyPr/>
          <a:lstStyle/>
          <a:p>
            <a:pPr>
              <a:defRPr/>
            </a:pPr>
            <a:fld id="{025C422F-7AF4-42E3-940C-847FA43284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" name="Picture 3" descr="Дальневосточный региональный учебно-методический центр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8" y="116631"/>
            <a:ext cx="972043" cy="97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67169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 descr="E:\haliman77\Мои документы\ПРезентации в ДВФУ\Output\Podlozhka 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0"/>
            <a:ext cx="100584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21" descr="карта_чистая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1124744"/>
            <a:ext cx="917337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9"/>
          <p:cNvSpPr txBox="1">
            <a:spLocks noChangeArrowheads="1"/>
          </p:cNvSpPr>
          <p:nvPr/>
        </p:nvSpPr>
        <p:spPr bwMode="auto">
          <a:xfrm>
            <a:off x="3588739" y="3917158"/>
            <a:ext cx="1422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2" tIns="45675" rIns="91362" bIns="456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rgbClr val="CC3300"/>
                </a:solidFill>
                <a:latin typeface="Verdana" pitchFamily="34" charset="0"/>
                <a:cs typeface="Arial" charset="0"/>
              </a:rPr>
              <a:t>Россия</a:t>
            </a:r>
          </a:p>
        </p:txBody>
      </p:sp>
      <p:sp>
        <p:nvSpPr>
          <p:cNvPr id="32773" name="Text Box 10"/>
          <p:cNvSpPr txBox="1">
            <a:spLocks noChangeArrowheads="1"/>
          </p:cNvSpPr>
          <p:nvPr/>
        </p:nvSpPr>
        <p:spPr bwMode="auto">
          <a:xfrm>
            <a:off x="5967685" y="3428642"/>
            <a:ext cx="1564694" cy="3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2" tIns="45675" rIns="91362" bIns="456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srgbClr val="CC3300"/>
                </a:solidFill>
                <a:latin typeface="Verdana" pitchFamily="34" charset="0"/>
                <a:cs typeface="Arial" charset="0"/>
              </a:rPr>
              <a:t>ДВ регион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280599" y="116651"/>
            <a:ext cx="86254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362" tIns="45675" rIns="91362" bIns="45675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Единое социально-экономическое пространство Дальнего Востока и Забайкалья</a:t>
            </a:r>
            <a:endParaRPr lang="ru-RU" sz="2800" b="1" dirty="0">
              <a:solidFill>
                <a:srgbClr val="37609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055" name="Rectangle 22"/>
          <p:cNvSpPr>
            <a:spLocks noChangeArrowheads="1"/>
          </p:cNvSpPr>
          <p:nvPr/>
        </p:nvSpPr>
        <p:spPr bwMode="auto">
          <a:xfrm>
            <a:off x="1286430" y="3284539"/>
            <a:ext cx="187113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2" tIns="45675" rIns="91362" bIns="45675" anchor="ctr"/>
          <a:lstStyle/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rPr>
              <a:t>Москва</a:t>
            </a:r>
          </a:p>
        </p:txBody>
      </p:sp>
      <p:sp>
        <p:nvSpPr>
          <p:cNvPr id="2056" name="Rectangle 23"/>
          <p:cNvSpPr>
            <a:spLocks noChangeArrowheads="1"/>
          </p:cNvSpPr>
          <p:nvPr/>
        </p:nvSpPr>
        <p:spPr bwMode="auto">
          <a:xfrm>
            <a:off x="7866222" y="5457825"/>
            <a:ext cx="187113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2" tIns="45675" rIns="91362" bIns="45675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Приморский край</a:t>
            </a:r>
          </a:p>
        </p:txBody>
      </p:sp>
      <p:sp>
        <p:nvSpPr>
          <p:cNvPr id="2057" name="Rectangle 24"/>
          <p:cNvSpPr>
            <a:spLocks noChangeArrowheads="1"/>
          </p:cNvSpPr>
          <p:nvPr/>
        </p:nvSpPr>
        <p:spPr bwMode="auto">
          <a:xfrm>
            <a:off x="6591988" y="5589588"/>
            <a:ext cx="187113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2" tIns="45675" rIns="91362" bIns="45675" anchor="ctr"/>
          <a:lstStyle/>
          <a:p>
            <a:pPr algn="ctr">
              <a:defRPr/>
            </a:pPr>
            <a:r>
              <a:rPr lang="ru-RU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Владивосток</a:t>
            </a: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6591973" y="1224381"/>
            <a:ext cx="3017771" cy="9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2" tIns="45675" rIns="91362" bIns="45675" anchor="ctr"/>
          <a:lstStyle/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ДВ РУМЦ: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59 вузов - 24 университета,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9 академий, 26 институтов</a:t>
            </a:r>
          </a:p>
          <a:p>
            <a:pPr algn="ctr">
              <a:defRPr/>
            </a:pPr>
            <a:endParaRPr lang="ru-RU" sz="1600" b="1" dirty="0">
              <a:solidFill>
                <a:srgbClr val="105F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4111471" y="1478883"/>
            <a:ext cx="2498071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2" tIns="45675" rIns="91362" bIns="45675" anchor="ctr"/>
          <a:lstStyle/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ДВФО: 9 субъектов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Российской Федерации </a:t>
            </a: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4593527" y="2098178"/>
            <a:ext cx="2498071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2" tIns="45675" rIns="91362" bIns="45675" anchor="ctr"/>
          <a:lstStyle/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РСПП: Координационный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совет в ДВФО </a:t>
            </a: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6396705" y="6177458"/>
            <a:ext cx="2498071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2" tIns="45675" rIns="91362" bIns="45675" anchor="ctr"/>
          <a:lstStyle/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А Т Р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7161108" y="2201579"/>
            <a:ext cx="484632" cy="328439"/>
          </a:xfrm>
          <a:prstGeom prst="downArrow">
            <a:avLst/>
          </a:prstGeom>
          <a:solidFill>
            <a:srgbClr val="FFC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1362" tIns="45675" rIns="91362" bIns="45675" rtlCol="0" anchor="ctr"/>
          <a:lstStyle/>
          <a:p>
            <a:pPr algn="ctr" defTabSz="91359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2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50103" y="6418776"/>
            <a:ext cx="2311400" cy="365125"/>
          </a:xfrm>
        </p:spPr>
        <p:txBody>
          <a:bodyPr/>
          <a:lstStyle/>
          <a:p>
            <a:pPr>
              <a:defRPr/>
            </a:pPr>
            <a:fld id="{025C422F-7AF4-42E3-940C-847FA432844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5029204" y="2560653"/>
            <a:ext cx="2498071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2" tIns="45675" rIns="91362" bIns="45675" anchor="ctr"/>
          <a:lstStyle/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ДВО РАН</a:t>
            </a: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7645740" y="2128853"/>
            <a:ext cx="2498071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2" tIns="45675" rIns="91362" bIns="45675" anchor="ctr"/>
          <a:lstStyle/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Совет ректоров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вузов ДВФО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525237" y="2610937"/>
            <a:ext cx="2498071" cy="76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2" tIns="45675" rIns="91362" bIns="45675" anchor="ctr"/>
          <a:lstStyle/>
          <a:p>
            <a:pPr algn="ctr">
              <a:lnSpc>
                <a:spcPct val="85000"/>
              </a:lnSpc>
              <a:defRPr/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Министерство РФ </a:t>
            </a:r>
          </a:p>
          <a:p>
            <a:pPr algn="ctr">
              <a:lnSpc>
                <a:spcPct val="85000"/>
              </a:lnSpc>
              <a:defRPr/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 развитию </a:t>
            </a:r>
          </a:p>
          <a:p>
            <a:pPr algn="ctr">
              <a:lnSpc>
                <a:spcPct val="85000"/>
              </a:lnSpc>
              <a:defRPr/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Дальнего Востока</a:t>
            </a: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4580181" y="2987173"/>
            <a:ext cx="2498071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2" tIns="45675" rIns="91362" bIns="45675" anchor="ctr"/>
          <a:lstStyle/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Межрегиональная ассоциация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«Дальний Восток и Забайкалье» </a:t>
            </a: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7587230" y="3334828"/>
            <a:ext cx="2498071" cy="76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2" tIns="45675" rIns="91362" bIns="45675" anchor="ctr"/>
          <a:lstStyle/>
          <a:p>
            <a:pPr algn="ctr">
              <a:lnSpc>
                <a:spcPct val="85000"/>
              </a:lnSpc>
              <a:defRPr/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Региональные </a:t>
            </a:r>
          </a:p>
          <a:p>
            <a:pPr algn="ctr">
              <a:lnSpc>
                <a:spcPct val="85000"/>
              </a:lnSpc>
              <a:defRPr/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отделения АИОР</a:t>
            </a: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7603356" y="3955165"/>
            <a:ext cx="2498071" cy="76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2" tIns="45675" rIns="91362" bIns="45675" anchor="ctr"/>
          <a:lstStyle/>
          <a:p>
            <a:pPr algn="ctr">
              <a:lnSpc>
                <a:spcPct val="85000"/>
              </a:lnSpc>
              <a:defRPr/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ДВ отделения </a:t>
            </a:r>
          </a:p>
          <a:p>
            <a:pPr algn="ctr">
              <a:lnSpc>
                <a:spcPct val="85000"/>
              </a:lnSpc>
              <a:defRPr/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РИА, МАН ВШ и др.</a:t>
            </a:r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4663037" y="3716339"/>
            <a:ext cx="2498071" cy="76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2" tIns="45675" rIns="91362" bIns="45675" anchor="ctr"/>
          <a:lstStyle/>
          <a:p>
            <a:pPr algn="ctr">
              <a:lnSpc>
                <a:spcPct val="85000"/>
              </a:lnSpc>
              <a:defRPr/>
            </a:pP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Региональные </a:t>
            </a:r>
          </a:p>
          <a:p>
            <a:pPr algn="ctr">
              <a:lnSpc>
                <a:spcPct val="85000"/>
              </a:lnSpc>
              <a:defRPr/>
            </a:pP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отделения  </a:t>
            </a:r>
            <a:endParaRPr lang="ru-RU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>
              <a:lnSpc>
                <a:spcPct val="85000"/>
              </a:lnSpc>
              <a:defRPr/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ОПОРЫ России, </a:t>
            </a:r>
          </a:p>
          <a:p>
            <a:pPr algn="ctr">
              <a:lnSpc>
                <a:spcPct val="85000"/>
              </a:lnSpc>
              <a:defRPr/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Деловой России</a:t>
            </a:r>
          </a:p>
        </p:txBody>
      </p:sp>
      <p:sp>
        <p:nvSpPr>
          <p:cNvPr id="30" name="Rectangle 23"/>
          <p:cNvSpPr>
            <a:spLocks noChangeArrowheads="1"/>
          </p:cNvSpPr>
          <p:nvPr/>
        </p:nvSpPr>
        <p:spPr bwMode="auto">
          <a:xfrm>
            <a:off x="4905353" y="4504379"/>
            <a:ext cx="2498071" cy="76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2" tIns="45675" rIns="91362" bIns="45675" anchor="ctr"/>
          <a:lstStyle/>
          <a:p>
            <a:pPr algn="ctr">
              <a:lnSpc>
                <a:spcPct val="85000"/>
              </a:lnSpc>
              <a:defRPr/>
            </a:pP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ДВ объединение </a:t>
            </a:r>
          </a:p>
          <a:p>
            <a:pPr algn="ctr">
              <a:lnSpc>
                <a:spcPct val="85000"/>
              </a:lnSpc>
              <a:defRPr/>
            </a:pP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промышленников </a:t>
            </a:r>
          </a:p>
          <a:p>
            <a:pPr algn="ctr">
              <a:lnSpc>
                <a:spcPct val="85000"/>
              </a:lnSpc>
              <a:defRPr/>
            </a:pP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 предпринимателей</a:t>
            </a:r>
            <a:endParaRPr lang="ru-RU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32" name="Picture 3" descr="Дальневосточный региональный учебно-методический центр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8" y="116631"/>
            <a:ext cx="972043" cy="97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48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648700" y="6199203"/>
            <a:ext cx="433388" cy="348813"/>
          </a:xfrm>
          <a:prstGeom prst="rect">
            <a:avLst/>
          </a:prstGeom>
          <a:noFill/>
        </p:spPr>
        <p:txBody>
          <a:bodyPr lIns="91431" tIns="45714" rIns="91431" bIns="45714"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-50" dirty="0">
                <a:solidFill>
                  <a:prstClr val="white"/>
                </a:solidFill>
                <a:cs typeface="Arial" pitchFamily="34" charset="0"/>
              </a:rPr>
              <a:t>02</a:t>
            </a:r>
            <a:endParaRPr lang="ru-RU" sz="1400" b="1" spc="-50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41987" name="Picture 6" descr="E:\haliman77\Мои документы\СМИ 2009-2010\декабрь\Буклет ДВФУ на анг. яз\Логотип ДВФУ\Logo orig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620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88950" y="1484319"/>
            <a:ext cx="5892800" cy="3693319"/>
          </a:xfrm>
          <a:prstGeom prst="rect">
            <a:avLst/>
          </a:prstGeom>
        </p:spPr>
        <p:txBody>
          <a:bodyPr lIns="91431" tIns="45714" rIns="91431" bIns="45714">
            <a:spAutoFit/>
          </a:bodyPr>
          <a:lstStyle/>
          <a:p>
            <a:pPr algn="just">
              <a:defRPr/>
            </a:pPr>
            <a:r>
              <a:rPr lang="ru-RU" sz="26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Приоритетом в образовании должно стать реструктуризация сектора высшего образования, ориентированная на развитие сектора исследований и разработок в вузах, углубление кооперации вузов с передовыми компаниями реального сектора экономики и научными организациями...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44492" y="5517258"/>
            <a:ext cx="9072562" cy="64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1" tIns="45714" rIns="91431" bIns="45714" anchor="ctr">
            <a:spAutoFit/>
          </a:bodyPr>
          <a:lstStyle/>
          <a:p>
            <a:pPr indent="180957" eaLnBrk="0" hangingPunct="0">
              <a:defRPr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Из Стратегии инновационного развития Российской Федерации 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180957" eaLnBrk="0" hangingPunct="0">
              <a:defRPr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на период до  2020 года, разработанной Минэкономразвития России Москва, 2010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260357"/>
            <a:ext cx="9761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4" rIns="91431" bIns="45714" anchor="ctr">
            <a:spAutoFit/>
          </a:bodyPr>
          <a:lstStyle/>
          <a:p>
            <a:pPr indent="180957" algn="ctr" eaLnBrk="0" hangingPunct="0">
              <a:defRPr/>
            </a:pPr>
            <a:r>
              <a:rPr lang="ru-RU" sz="2800" b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ИННОВАЦИОННАЯ РОССИЯ – 2020</a:t>
            </a:r>
            <a:endParaRPr lang="ru-RU" sz="2800" dirty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991" name="Рисунок 7" descr="C:\Users\gridasov\Searches\Desktop\ПРЕЗЕНТАЦИИ\Фото\Фотографии новой техники в институтах\IMG_07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9125" y="1268428"/>
            <a:ext cx="24955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2" descr="E:\haliman77\Мои документы\СМИ 2009-2010\декабрь\Буклет ДВФУ на анг. яз\новые фото\dvfu_-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9124" y="3500438"/>
            <a:ext cx="2592389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7" descr="E:\haliman77\Мои документы\ПРезентации в ДВФУ\Output\Podlozhka 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8818" y="0"/>
            <a:ext cx="9906000" cy="687705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0">
            <a:noFill/>
            <a:miter lim="800000"/>
            <a:headEnd/>
            <a:tailEnd/>
          </a:ln>
        </p:spPr>
      </p:pic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25010" y="1124742"/>
            <a:ext cx="4736528" cy="195698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4" rIns="91431" bIns="45714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Новые вызовы</a:t>
            </a:r>
            <a:r>
              <a:rPr lang="ru-RU" b="1" spc="-50" dirty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  рост ВРП в 2, 5 раза, общие затраты 10, 6 трлн. рублей,  1, 1 млн. человек, которых необходимо привлечь  для решения задач Программы, рост производительности </a:t>
            </a:r>
            <a:r>
              <a:rPr lang="ru-RU" b="1" spc="-5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труда </a:t>
            </a:r>
            <a:r>
              <a:rPr lang="ru-RU" b="1" spc="-50" smtClean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 1,7 </a:t>
            </a:r>
            <a:r>
              <a:rPr lang="ru-RU" b="1" spc="-50" dirty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– 2 раза, </a:t>
            </a:r>
            <a:r>
              <a:rPr lang="ru-RU" b="1" spc="-50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выпуск 200-250 тыс. специалистов, </a:t>
            </a:r>
            <a:r>
              <a:rPr lang="ru-RU" b="1" spc="-50" dirty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70 млрд. рублей на кадровое обеспечение и научные разработки (п/п 10),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93499" y="1124743"/>
            <a:ext cx="4039421" cy="198976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4" rIns="91431" bIns="45714" rtlCol="0" anchor="ctr"/>
          <a:lstStyle/>
          <a:p>
            <a:pPr algn="ctr">
              <a:spcBef>
                <a:spcPts val="540"/>
              </a:spcBef>
              <a:spcAft>
                <a:spcPts val="540"/>
              </a:spcAft>
              <a:defRPr/>
            </a:pPr>
            <a:r>
              <a:rPr lang="ru-RU" b="1" kern="0" dirty="0" smtClean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Государственная программа Российской Федерации «Социально-экономическое развитие Дальнего Востока и Байкальского региона до 2025 года» (утв</a:t>
            </a:r>
            <a:r>
              <a:rPr lang="ru-RU" b="1" kern="0" dirty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. распоряжением Правительства РФ от </a:t>
            </a:r>
            <a:r>
              <a:rPr lang="ru-RU" b="1" kern="0" dirty="0" smtClean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29 марта 2013</a:t>
            </a:r>
            <a:r>
              <a:rPr lang="ru-RU" b="1" kern="0" dirty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 г. N </a:t>
            </a:r>
            <a:r>
              <a:rPr lang="ru-RU" b="1" kern="0" dirty="0" smtClean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8"/>
                <a:cs typeface="Times New Roman"/>
              </a:rPr>
              <a:t>466-р )</a:t>
            </a:r>
            <a:endParaRPr lang="ru-RU" b="1" kern="0" dirty="0">
              <a:solidFill>
                <a:srgbClr val="4BACC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crosoft YaHei" charset="-128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67918" y="3331716"/>
            <a:ext cx="2376264" cy="93610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4" rIns="91431" bIns="45714" rtlCol="0" anchor="ctr"/>
          <a:lstStyle/>
          <a:p>
            <a:pPr algn="ctr"/>
            <a:r>
              <a:rPr lang="ru-RU" b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Инвестиционные проекты</a:t>
            </a:r>
            <a:endParaRPr lang="ru-RU" sz="1200" b="1" dirty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8146" y="3330576"/>
            <a:ext cx="2286016" cy="93724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4" rIns="91431" bIns="45714" rtlCol="0" anchor="ctr"/>
          <a:lstStyle/>
          <a:p>
            <a:pPr algn="ctr"/>
            <a:r>
              <a:rPr lang="ru-RU" b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Традиционные отрасли экономики</a:t>
            </a:r>
            <a:endParaRPr lang="ru-RU" sz="1200" b="1" dirty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25013" y="3331716"/>
            <a:ext cx="2304257" cy="93610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4" rIns="91431" bIns="45714" rtlCol="0" anchor="ctr"/>
          <a:lstStyle/>
          <a:p>
            <a:pPr algn="ctr"/>
            <a:r>
              <a:rPr lang="ru-RU" b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отрасли экономики</a:t>
            </a:r>
            <a:endParaRPr lang="ru-RU" sz="1200" b="1" dirty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401272" y="3332856"/>
            <a:ext cx="2376264" cy="93610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4" rIns="91431" bIns="45714" rtlCol="0" anchor="ctr"/>
          <a:lstStyle/>
          <a:p>
            <a:pPr algn="ctr"/>
            <a:r>
              <a:rPr lang="ru-RU" b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сфера</a:t>
            </a:r>
            <a:endParaRPr lang="ru-RU" sz="1200" b="1" dirty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87460" y="4431854"/>
            <a:ext cx="9535645" cy="10801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4" rIns="91431" bIns="45714"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Энергетика, горнодобывающая промышленность, строительство, </a:t>
            </a:r>
            <a:r>
              <a:rPr lang="ru-RU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рыбохозяйственная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отрасль, лесопромышленный комплекс, судостроение, авиастроение, транспорт и логистика, нефтегазовая отрасль, туризм и сервис, космический кластер, биомедицина и др.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78152" y="5840426"/>
            <a:ext cx="9554267" cy="75693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4" rIns="91431" bIns="45714"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Вузы Дальнего Востока и Байкальского региона (59 вузов) , учреждения СПО, работодатели</a:t>
            </a:r>
            <a:endParaRPr lang="ru-RU" sz="12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8546" y="261009"/>
            <a:ext cx="8352928" cy="523220"/>
          </a:xfrm>
          <a:prstGeom prst="rect">
            <a:avLst/>
          </a:prstGeom>
          <a:noFill/>
        </p:spPr>
        <p:txBody>
          <a:bodyPr wrap="square" lIns="91431" tIns="45714" rIns="91431" bIns="45714" rtlCol="0">
            <a:spAutoFit/>
          </a:bodyPr>
          <a:lstStyle/>
          <a:p>
            <a:pPr algn="ctr"/>
            <a:r>
              <a:rPr lang="ru-RU" sz="2800" b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Госпрограмма и кадровое обеспечение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766147" y="5511989"/>
            <a:ext cx="484632" cy="328439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4" rIns="91431" bIns="45714"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9736" y="5493265"/>
            <a:ext cx="6929677" cy="400110"/>
          </a:xfrm>
          <a:prstGeom prst="rect">
            <a:avLst/>
          </a:prstGeom>
          <a:noFill/>
        </p:spPr>
        <p:txBody>
          <a:bodyPr wrap="square" lIns="91431" tIns="45714" rIns="91431" bIns="45714" rtlCol="0">
            <a:spAutoFit/>
          </a:bodyPr>
          <a:lstStyle/>
          <a:p>
            <a:pPr algn="ctr"/>
            <a:r>
              <a:rPr lang="ru-RU" sz="2000" b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а д р о в о е  о б е с п е ч е н и е</a:t>
            </a:r>
          </a:p>
        </p:txBody>
      </p:sp>
      <p:sp>
        <p:nvSpPr>
          <p:cNvPr id="28" name="Стрелка вниз 27"/>
          <p:cNvSpPr/>
          <p:nvPr/>
        </p:nvSpPr>
        <p:spPr>
          <a:xfrm rot="10800000">
            <a:off x="1659727" y="5498218"/>
            <a:ext cx="484632" cy="328439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4" rIns="91431" bIns="45714"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29" name="Стрелка вниз 28"/>
          <p:cNvSpPr/>
          <p:nvPr/>
        </p:nvSpPr>
        <p:spPr>
          <a:xfrm rot="10800000">
            <a:off x="8096833" y="5493265"/>
            <a:ext cx="484632" cy="328439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4" rIns="91431" bIns="45714"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8823849" y="5537024"/>
            <a:ext cx="484632" cy="328439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4" rIns="91431" bIns="45714"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32" name="Номер слайда 2"/>
          <p:cNvSpPr txBox="1">
            <a:spLocks/>
          </p:cNvSpPr>
          <p:nvPr/>
        </p:nvSpPr>
        <p:spPr>
          <a:xfrm>
            <a:off x="7257256" y="6492876"/>
            <a:ext cx="2311400" cy="365125"/>
          </a:xfrm>
          <a:prstGeom prst="rect">
            <a:avLst/>
          </a:prstGeom>
        </p:spPr>
        <p:txBody>
          <a:bodyPr vert="horz" lIns="91431" tIns="45714" rIns="91431" bIns="45714"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25C422F-7AF4-42E3-940C-847FA432844B}" type="slidenum">
              <a:rPr lang="ru-R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3" name="Стрелка вниз 32"/>
          <p:cNvSpPr/>
          <p:nvPr/>
        </p:nvSpPr>
        <p:spPr>
          <a:xfrm rot="16200000">
            <a:off x="4386651" y="1674351"/>
            <a:ext cx="484632" cy="792088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4" rIns="91431" bIns="45714"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pic>
        <p:nvPicPr>
          <p:cNvPr id="36" name="Picture 3" descr="Дальневосточный региональный учебно-методический центр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0" y="39744"/>
            <a:ext cx="972043" cy="97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54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7" descr="E:\haliman77\Мои документы\ПРезентации в ДВФУ\Output\Podlozhka 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906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19415" y="450404"/>
            <a:ext cx="8280400" cy="492430"/>
          </a:xfrm>
          <a:prstGeom prst="rect">
            <a:avLst/>
          </a:prstGeom>
          <a:noFill/>
        </p:spPr>
        <p:txBody>
          <a:bodyPr lIns="91431" tIns="45714" rIns="91431" bIns="4571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spc="-50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>Соглашение между РСПП и </a:t>
            </a:r>
            <a:r>
              <a:rPr lang="ru-RU" sz="2600" b="1" spc="-50" dirty="0" err="1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>Минобрнауки</a:t>
            </a:r>
            <a:r>
              <a:rPr lang="ru-RU" sz="2600" b="1" spc="-50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> РФ</a:t>
            </a:r>
            <a:endParaRPr lang="ru-RU" sz="2600" b="1" spc="-50" dirty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C422F-7AF4-42E3-940C-847FA432844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64817" y="1422960"/>
            <a:ext cx="5760640" cy="353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1" tIns="45714" rIns="91431" bIns="45714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	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Соглашение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о взаимодействии между Министерством образования и науки РФ и Российским союзом промышленников и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предпринимателей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(от 25 июня 2007 года). </a:t>
            </a:r>
            <a:endParaRPr lang="ru-RU" sz="2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	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	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Предметом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соглашения является </a:t>
            </a:r>
            <a:r>
              <a:rPr lang="ru-RU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«взаимодействие Сторон в области развития образования и повышения качества трудовых ресурсов в пределах компетенций каждой из Сторон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»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.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740575" y="1088674"/>
            <a:ext cx="8815479" cy="712462"/>
          </a:xfrm>
          <a:prstGeom prst="rect">
            <a:avLst/>
          </a:prstGeom>
        </p:spPr>
        <p:txBody>
          <a:bodyPr vert="horz" lIns="91431" tIns="45714" rIns="91431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ru-RU" sz="2400" b="1" i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pic>
        <p:nvPicPr>
          <p:cNvPr id="12" name="Picture 3" descr="Дальневосточный региональный учебно-методический центр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8" y="116631"/>
            <a:ext cx="972043" cy="97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wgHBgkIBwgKCgkLDRYPDQwMDRsUFRAWIB0iIiAdHx8kKDQsJCYxJx8fLT0tMTU3Ojo6Iys/RD84QzQ5OjcBCgoKDQwNGg8PGjclHyU3Nzc3Nzc3Nzc3Nzc3Nzc3Nzc3Nzc3Nzc3Nzc3Nzc3Nzc3Nzc3Nzc3Nzc3Nzc3Nzc3N//AABEIAF0AjAMBIgACEQEDEQH/xAAcAAABBQEBAQAAAAAAAAAAAAAEAgMFBgcBAAj/xABEEAABAwIDAgkJBAcJAAAAAAABAAIDBBEFEiEGMRMUIkFRYXGBsQcWMkJSc5GhwSQlYtEjM1NjsuHwFTQ1coKDosLS/8QAGAEAAwEBAAAAAAAAAAAAAAAAAAECAwT/xAAiEQACAQQCAwEBAQAAAAAAAAAAAQIDERMhEjIxQVFCMyL/2gAMAwEAAhEDEQA/AMhFOwkBGNwuMtBzAKzYBgVPU4hUMlFxGwEA9ZP5L2HbPR1Uk3KIa2RwA7CspTSVy1HZWX4ZGxmYvCbgoeHlEUTC955grfiOzkNLEHAnUgb+tScOG01HWuip4iXtAaXAdV/yUurq41DZEYPszRQtD6+I1TzuZlJYPmL/ANaK20FJQRs/R4bTMjG+0UbGjt0Xo4XE2jizPHOToFJQ0YkYBUuzAeqNAudybezpjT+AdXJgrouC/sunqjuytiYW/wAOqr9ds9hVY1xiwc0zibgxEt/l8ld2QxxtDY4mtA3WC6+IW3I5teDTCvZjeJYHxOS4Y90R3OLbEdR60BxWPoK1+vpopDkljbJG70mkb+sdBCi37IUOa7LFp1aekLaNbWzlnR4szTisfOPiu8Wj6AFpHmjR9C95pUfQqzIjGZtxePoC9xeP2QtJ81KMeqFzzXovZCMyDGZvxeP2QkmCMeqFpPmxRD1AknZqiHqBLMvgYzNzEz2Qk8Ez2VpJ2dox6gSTs9R+wEZl8DGJ2a5OMVjemIeJTuAj9LUjomf/ABFMYNePHqofuvqicAF56v3z/EqJ9S49mPY637O2/SPFMYO81VS90h3ycr8ROpCJ2hFqElMYJGA7knQOcNOlRFXRRZRG1gcWWFzfRPRa6puQgMBBHcuNnZGMzuYXUvydUOocbJGXNcKv1m1EcJAing5Ny7UOcO7mT3nThgpJJZK6nY+IZiHvyut1A79/Mjix80vYbVQHW5F05FaSmjcd/olUip2kEjjNxOZ8jycr3udYDms1u/vI7EZhOL40/EaWkdTxmml4N5L47PLXWBcCHkb7kX1sNQCrUHYwqzTLWWpOVEFi5kWdzMGLUktRJjSCxAApakFqLLE25iABS1NlqLLE2WJgV2lIj2inHTEfEIjZ7Woq/fP8UJJptG/3J8QjNmv19V713irl0Ql2YRtKPu53YonBm15ossclNBJIQ9r5nXIBGmg+pG9TO0w+7H9iitnqyMwwxvIErAGPY/c9nSOwb+9KL0b0oxk7SPSw7TSWYMTpYbG3Ip9R8bpqfZ/HKoNlrcaM8EZHDQ5CAWk2LrCwIF7m/MCpN5ME8TgXcocvMLcob+6xHzUvQy525gba8x3J82mbKinEqUeC04YOFqGsDXXvwoDb/GxU5gmGwxVXGuDvG0EXeywcTpyQeYC+v4u1WKMMALg0ZrG5G896j6tlXxjhIXQZQb8thOltw10RyYsavsjDghjnkp44YZI73iLnluVh3N3G9t3NpbvKweg4rXlz5MzsujWiwG74/LsRLa+eoliMtOIWjX0rk6WXWO4OvjN7h97fApNsmUE0yXy6JJanW6gFeIWZzDJakFqfISCEAMFqQWogtTbggYO5qbLUQ4JshA7FOqTl2kPXE7xCN2Z/X1PvXIGtF9pR7p3iEbsyftNWP3pWr6IldmH7SD7rk7FU6l0QFOYDZ4I1G9WzaT/DJOxUcUroDE4kkFKPVj/SJ52IvloxE9gL4zmY8aW6dOvX8kfhtYDYtNwebnuomlje8uc1t2xjM/oA3fVPimfE8uh3HUBZx2jthJ2LlTzB0RygXtzoaobUOu41JFvUhA07z+SjKKuMbW8I03UqzEoHR7wD1qxN7Iw0z5pNROTbSR0x07hYI6lGasp49TlBcSei380h1fwz+BpY3Syb8rG3VFqtsMQpcVqnUghblcYhwjM9spIvv5z9FSpykZVasUa43cvFZH5/7QA34el7OLC3iiqfykYqz+80tFN/la5n/Y+CeGZyc0agUhypVL5SaF7QKygqY38/BOa8fMtRQ8oOBn1K4f7Lf/Sh05/CuSLQUgqDh2zwCY6V/B+9ie36W+aPpcWw6ueY6Oup55LXyMkBdbptvS4y+DughyQllIKgoplW4N2lF/2Tvoi9mz9rq/eFR2JG20bPdO+iM2Zd9rqveFbP+aIXcktpT91y9irZYJeKs6SPBS+2GKUlHQ8BNKOHkHJibq4jp6h1rPKvEp6tjY3ENiaLBjfqVVKDcWKUrNGh4LV0EOPMoBPHOahjopGMNwNM1iRuPJ7Vbp9lnuiz0MgkYdcjzlcO/cfksb2PBO0mHhlhllv3ZSt6oq8UNNM6rNo4GOkcRryQLnwVYYrQ1Wle6KjJQPppDHUxvid7L9FPYbsq14ElYMjTujGjj29Hj2KpHanFcWqpJeNvhiJuyngdlyN+um88/MNytuyGL1ssU7K6fhoosrRmF3i99c19Rp6JuQQdVoqFtl1Ksmg+qhp8OpZTBEyKGFjpHBosOSL3PwXzhmc/lv8ATdyndp1K+h9tpOC2OxeeN2vFHhrh+IWHivnp2uquJysS7UdaTeyWkEi9hzbyqEKB6F7VcalIATzhPQVElPPHNDIY5Y3ZmPabFp6ky70gmnEu03BFgNqwDFW4xhMFYMokcMsrR6rxvH1HUQjidVjGCbRVeByyGkkBZKLPY9pc2/MbX383YexWBu3mJkA8DRHr4J+v/Ncc6Lvo6IzXsKxiVsePtc9wa0RuuSbW3KFftJLROqG4aW5pHk8ORfL2D6lRWK4pPitRxifK2+5jRo0fVBBbwp/5SZlKe7odklkmldLNI58jzdznG5J6yuJoOIdbpTgWtiCx+T5mfaqjBbmy5yB/pK3DJaPl3abWWM+S8kbWw2tfgpN/NotwhaCzhXak7upRLyUvBQNpNnZKGrjrKbkUc77Oj/Zym9i0czSd/Qe2yVsHiM4xuWhrJWESRXbZti97d1u7N8Oeyl9tah8ktFS3LYg7hXAH0iLgeB+KpeGVL24/hlZHZrzUx8kbsriAW/Akf1ZbLcDX8l58pD3QbEYrbQSCIWB6ZowsJO8rcPKWS7YTEXk6udD3Dh49FhxWcfBjI4k2DRovPva4NrJDjyQelUIU06pRKQ1dfuQI8Td3cmnuLjlbuG9ekcQbD1ja/QuAZdAgDuUC2g+C4ZHA2B07FxziAuRjM25SGf/Z"/>
          <p:cNvSpPr>
            <a:spLocks noChangeAspect="1" noChangeArrowheads="1"/>
          </p:cNvSpPr>
          <p:nvPr/>
        </p:nvSpPr>
        <p:spPr bwMode="auto">
          <a:xfrm>
            <a:off x="63500" y="-136525"/>
            <a:ext cx="13335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jpeg;base64,/9j/4AAQSkZJRgABAQAAAQABAAD/2wCEAAkGBwgHBgkIBwgKCgkLDRYPDQwMDRsUFRAWIB0iIiAdHx8kKDQsJCYxJx8fLT0tMTU3Ojo6Iys/RD84QzQ5OjcBCgoKDQwNGg8PGjclHyU3Nzc3Nzc3Nzc3Nzc3Nzc3Nzc3Nzc3Nzc3Nzc3Nzc3Nzc3Nzc3Nzc3Nzc3Nzc3Nzc3N//AABEIAF0AjAMBIgACEQEDEQH/xAAcAAABBQEBAQAAAAAAAAAAAAAEAgMFBgcBAAj/xABEEAABAwIDAgkJBAcJAAAAAAABAAIDBBEFEiEGMRMUIkFRYXGBsQcWMkJSc5GhwSQlYtEjM1NjsuHwFTQ1coKDosLS/8QAGAEAAwEBAAAAAAAAAAAAAAAAAAECAwT/xAAiEQACAQQCAwEBAQAAAAAAAAAAAQIDERMhEjIxQVFCMyL/2gAMAwEAAhEDEQA/AMhFOwkBGNwuMtBzAKzYBgVPU4hUMlFxGwEA9ZP5L2HbPR1Uk3KIa2RwA7CspTSVy1HZWX4ZGxmYvCbgoeHlEUTC955grfiOzkNLEHAnUgb+tScOG01HWuip4iXtAaXAdV/yUurq41DZEYPszRQtD6+I1TzuZlJYPmL/ANaK20FJQRs/R4bTMjG+0UbGjt0Xo4XE2jizPHOToFJQ0YkYBUuzAeqNAudybezpjT+AdXJgrouC/sunqjuytiYW/wAOqr9ds9hVY1xiwc0zibgxEt/l8ld2QxxtDY4mtA3WC6+IW3I5teDTCvZjeJYHxOS4Y90R3OLbEdR60BxWPoK1+vpopDkljbJG70mkb+sdBCi37IUOa7LFp1aekLaNbWzlnR4szTisfOPiu8Wj6AFpHmjR9C95pUfQqzIjGZtxePoC9xeP2QtJ81KMeqFzzXovZCMyDGZvxeP2QkmCMeqFpPmxRD1AknZqiHqBLMvgYzNzEz2Qk8Ez2VpJ2dox6gSTs9R+wEZl8DGJ2a5OMVjemIeJTuAj9LUjomf/ABFMYNePHqofuvqicAF56v3z/EqJ9S49mPY637O2/SPFMYO81VS90h3ycr8ROpCJ2hFqElMYJGA7knQOcNOlRFXRRZRG1gcWWFzfRPRa6puQgMBBHcuNnZGMzuYXUvydUOocbJGXNcKv1m1EcJAing5Ny7UOcO7mT3nThgpJJZK6nY+IZiHvyut1A79/Mjix80vYbVQHW5F05FaSmjcd/olUip2kEjjNxOZ8jycr3udYDms1u/vI7EZhOL40/EaWkdTxmml4N5L47PLXWBcCHkb7kX1sNQCrUHYwqzTLWWpOVEFi5kWdzMGLUktRJjSCxAApakFqLLE25iABS1NlqLLE2WJgV2lIj2inHTEfEIjZ7Woq/fP8UJJptG/3J8QjNmv19V713irl0Ql2YRtKPu53YonBm15ossclNBJIQ9r5nXIBGmg+pG9TO0w+7H9iitnqyMwwxvIErAGPY/c9nSOwb+9KL0b0oxk7SPSw7TSWYMTpYbG3Ip9R8bpqfZ/HKoNlrcaM8EZHDQ5CAWk2LrCwIF7m/MCpN5ME8TgXcocvMLcob+6xHzUvQy525gba8x3J82mbKinEqUeC04YOFqGsDXXvwoDb/GxU5gmGwxVXGuDvG0EXeywcTpyQeYC+v4u1WKMMALg0ZrG5G896j6tlXxjhIXQZQb8thOltw10RyYsavsjDghjnkp44YZI73iLnluVh3N3G9t3NpbvKweg4rXlz5MzsujWiwG74/LsRLa+eoliMtOIWjX0rk6WXWO4OvjN7h97fApNsmUE0yXy6JJanW6gFeIWZzDJakFqfISCEAMFqQWogtTbggYO5qbLUQ4JshA7FOqTl2kPXE7xCN2Z/X1PvXIGtF9pR7p3iEbsyftNWP3pWr6IldmH7SD7rk7FU6l0QFOYDZ4I1G9WzaT/DJOxUcUroDE4kkFKPVj/SJ52IvloxE9gL4zmY8aW6dOvX8kfhtYDYtNwebnuomlje8uc1t2xjM/oA3fVPimfE8uh3HUBZx2jthJ2LlTzB0RygXtzoaobUOu41JFvUhA07z+SjKKuMbW8I03UqzEoHR7wD1qxN7Iw0z5pNROTbSR0x07hYI6lGasp49TlBcSei380h1fwz+BpY3Syb8rG3VFqtsMQpcVqnUghblcYhwjM9spIvv5z9FSpykZVasUa43cvFZH5/7QA34el7OLC3iiqfykYqz+80tFN/la5n/Y+CeGZyc0agUhypVL5SaF7QKygqY38/BOa8fMtRQ8oOBn1K4f7Lf/Sh05/CuSLQUgqDh2zwCY6V/B+9ie36W+aPpcWw6ueY6Oup55LXyMkBdbptvS4y+DughyQllIKgoplW4N2lF/2Tvoi9mz9rq/eFR2JG20bPdO+iM2Zd9rqveFbP+aIXcktpT91y9irZYJeKs6SPBS+2GKUlHQ8BNKOHkHJibq4jp6h1rPKvEp6tjY3ENiaLBjfqVVKDcWKUrNGh4LV0EOPMoBPHOahjopGMNwNM1iRuPJ7Vbp9lnuiz0MgkYdcjzlcO/cfksb2PBO0mHhlhllv3ZSt6oq8UNNM6rNo4GOkcRryQLnwVYYrQ1Wle6KjJQPppDHUxvid7L9FPYbsq14ElYMjTujGjj29Hj2KpHanFcWqpJeNvhiJuyngdlyN+um88/MNytuyGL1ssU7K6fhoosrRmF3i99c19Rp6JuQQdVoqFtl1Ksmg+qhp8OpZTBEyKGFjpHBosOSL3PwXzhmc/lv8ATdyndp1K+h9tpOC2OxeeN2vFHhrh+IWHivnp2uquJysS7UdaTeyWkEi9hzbyqEKB6F7VcalIATzhPQVElPPHNDIY5Y3ZmPabFp6ky70gmnEu03BFgNqwDFW4xhMFYMokcMsrR6rxvH1HUQjidVjGCbRVeByyGkkBZKLPY9pc2/MbX383YexWBu3mJkA8DRHr4J+v/Ncc6Lvo6IzXsKxiVsePtc9wa0RuuSbW3KFftJLROqG4aW5pHk8ORfL2D6lRWK4pPitRxifK2+5jRo0fVBBbwp/5SZlKe7odklkmldLNI58jzdznG5J6yuJoOIdbpTgWtiCx+T5mfaqjBbmy5yB/pK3DJaPl3abWWM+S8kbWw2tfgpN/NotwhaCzhXak7upRLyUvBQNpNnZKGrjrKbkUc77Oj/Zym9i0czSd/Qe2yVsHiM4xuWhrJWESRXbZti97d1u7N8Oeyl9tah8ktFS3LYg7hXAH0iLgeB+KpeGVL24/hlZHZrzUx8kbsriAW/Akf1ZbLcDX8l58pD3QbEYrbQSCIWB6ZowsJO8rcPKWS7YTEXk6udD3Dh49FhxWcfBjI4k2DRovPva4NrJDjyQelUIU06pRKQ1dfuQI8Td3cmnuLjlbuG9ekcQbD1ja/QuAZdAgDuUC2g+C4ZHA2B07FxziAuRjM25SGf/Z"/>
          <p:cNvSpPr>
            <a:spLocks noChangeAspect="1" noChangeArrowheads="1"/>
          </p:cNvSpPr>
          <p:nvPr/>
        </p:nvSpPr>
        <p:spPr bwMode="auto">
          <a:xfrm>
            <a:off x="215900" y="15875"/>
            <a:ext cx="13335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encrypted-tbn2.gstatic.com/images?q=tbn:ANd9GcT0JEwAWZKqTGp_Jwrl0gHEx7R2tzkqIr9No119Juju8FmW7q4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597" y="1591493"/>
            <a:ext cx="2727127" cy="181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Андрей Фурсенко. Фото: government.r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597" y="3573017"/>
            <a:ext cx="2792264" cy="213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09" y="4995120"/>
            <a:ext cx="5632052" cy="15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61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7" descr="E:\haliman77\Мои документы\ПРезентации в ДВФУ\Output\Podlozhka 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906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2"/>
          <p:cNvSpPr txBox="1">
            <a:spLocks noChangeArrowheads="1"/>
          </p:cNvSpPr>
          <p:nvPr/>
        </p:nvSpPr>
        <p:spPr bwMode="auto">
          <a:xfrm>
            <a:off x="309423" y="1088674"/>
            <a:ext cx="6443777" cy="543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7" tIns="45718" rIns="91437" bIns="45718"/>
          <a:lstStyle/>
          <a:p>
            <a:pPr marL="285741" indent="-285741" algn="just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9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</a:t>
            </a:r>
            <a:r>
              <a:rPr lang="ru-RU" sz="1900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участия объединений работодателей в разработке и реализации государственной политики в области профессионального образования (утв. постановлением Правительства РФ от 24 декабря 2008 г. N 1015</a:t>
            </a:r>
            <a:r>
              <a:rPr lang="ru-RU" sz="1900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</a:p>
          <a:p>
            <a:pPr marL="457184" lvl="1" algn="just">
              <a:spcAft>
                <a:spcPts val="0"/>
              </a:spcAft>
              <a:defRPr/>
            </a:pPr>
            <a:r>
              <a:rPr lang="ru-RU" sz="1900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«участие </a:t>
            </a:r>
            <a:r>
              <a:rPr lang="ru-RU" sz="1900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разработке ФГОС, требований к программам ДПО, экспертизе качества учебников и учебных пособий, аттестации выпускников, аккредитации вузов, в работе государственно-общественных объединений, действующих в системе профессионального </a:t>
            </a:r>
            <a:r>
              <a:rPr lang="ru-RU" sz="1900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образования»;</a:t>
            </a:r>
          </a:p>
          <a:p>
            <a:pPr marL="285741" indent="-285741" algn="just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9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Постановление</a:t>
            </a:r>
            <a:r>
              <a:rPr lang="ru-RU" sz="1900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Правительства Российской Федерации от 22 января 2013 г. №</a:t>
            </a:r>
            <a:r>
              <a:rPr lang="ru-RU" sz="1900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«О Правилах </a:t>
            </a:r>
            <a:r>
              <a:rPr lang="ru-RU" sz="190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разработки, утверждения и применения профессиональных стандартов</a:t>
            </a:r>
            <a:r>
              <a:rPr lang="ru-RU" sz="1900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»:</a:t>
            </a:r>
          </a:p>
          <a:p>
            <a:pPr marL="457184" lvl="1" algn="just">
              <a:spcAft>
                <a:spcPts val="0"/>
              </a:spcAft>
              <a:defRPr/>
            </a:pPr>
            <a:r>
              <a:rPr lang="ru-RU" sz="1900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«профессиональные </a:t>
            </a:r>
            <a:r>
              <a:rPr lang="ru-RU" sz="1900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стандарты разрабатываются объединениями работодателей, профессиональными сообществами, СРО с участием образовательных организаций профессионального </a:t>
            </a:r>
            <a:r>
              <a:rPr lang="ru-RU" sz="1900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образования».</a:t>
            </a:r>
            <a:endParaRPr lang="ru-RU" sz="1900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41" indent="-285741" algn="just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900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Aft>
                <a:spcPts val="600"/>
              </a:spcAft>
              <a:defRPr/>
            </a:pPr>
            <a:endParaRPr lang="ru-R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2600" y="357201"/>
            <a:ext cx="8208913" cy="492443"/>
          </a:xfrm>
          <a:prstGeom prst="rect">
            <a:avLst/>
          </a:prstGeom>
          <a:noFill/>
        </p:spPr>
        <p:txBody>
          <a:bodyPr wrap="square" lIns="91437" tIns="45718" rIns="91437" bIns="4571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spc="-50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>НОВОЕ образовательное пространство</a:t>
            </a:r>
            <a:r>
              <a:rPr lang="ru-RU" sz="2600" b="1" spc="-50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>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C422F-7AF4-42E3-940C-847FA432844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8" name="Picture 2" descr="http://sdelanounas.ru/i/b/g/bGlmZWRvbi5jb20udWEvdXBsb2Fkcy9wb3N0cy8yMDExLTEwLzEzMTc4ODA0NjZfMDEtcHR1LTEuanBnP19faWQ9MjMxNjI=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9264" y="909373"/>
            <a:ext cx="2448272" cy="1916189"/>
          </a:xfrm>
          <a:prstGeom prst="rect">
            <a:avLst/>
          </a:prstGeom>
          <a:noFill/>
        </p:spPr>
      </p:pic>
      <p:pic>
        <p:nvPicPr>
          <p:cNvPr id="13314" name="Picture 2" descr="D:\Fatkulin\Desktop\2013 ГОД\ДВ РУМЦ 2013\ДАЛЬНЕГОРСК конф\Фото Дальнегорск май 2013\Фото от Дмитрия\bor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216" y="2319062"/>
            <a:ext cx="2720752" cy="181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File:Ka-52 06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428" y="3861048"/>
            <a:ext cx="2480895" cy="169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D:\fatkulin.aa\Desktop\2010\2009\Рабочий стол 2008\Рабочий стол 11 дек 2007\Исполнение ИОП\фото_для_стенда_инновац_программы\морской_институт\DSC0841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793" y="5060337"/>
            <a:ext cx="2339752" cy="175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Дальневосточный региональный учебно-методический центр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8" y="116631"/>
            <a:ext cx="972043" cy="97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49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7" descr="E:\haliman77\Мои документы\ПРезентации в ДВФУ\Output\Podlozhka 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906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2"/>
          <p:cNvSpPr txBox="1">
            <a:spLocks noChangeArrowheads="1"/>
          </p:cNvSpPr>
          <p:nvPr/>
        </p:nvSpPr>
        <p:spPr bwMode="auto">
          <a:xfrm>
            <a:off x="309423" y="1088673"/>
            <a:ext cx="9252090" cy="212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7" tIns="45718" rIns="91437" bIns="45718"/>
          <a:lstStyle/>
          <a:p>
            <a:pPr algn="just">
              <a:spcAft>
                <a:spcPts val="0"/>
              </a:spcAft>
              <a:defRPr/>
            </a:pP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1900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Профессиональные </a:t>
            </a:r>
            <a:r>
              <a:rPr lang="ru-RU" sz="190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стандарты будут применяться: </a:t>
            </a:r>
          </a:p>
          <a:p>
            <a:pPr marL="285741" indent="-285741" algn="just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900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работодателями</a:t>
            </a:r>
            <a:r>
              <a:rPr lang="ru-RU" sz="190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формировании кадровой политики организации, обучении и аттестации работников, тарификации работ и установлении систем оплаты труда, </a:t>
            </a:r>
          </a:p>
          <a:p>
            <a:pPr marL="285741" indent="-285741" algn="just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900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образовательными организациями </a:t>
            </a:r>
            <a:r>
              <a:rPr lang="ru-RU" sz="190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профессионального образования – при разработке профессиональных образовательных программ, а также при разработке федеральных государственных образовательных стандартов профессионального образования.</a:t>
            </a:r>
            <a:endParaRPr lang="ru-RU" sz="1900" dirty="0" smtClean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0"/>
              </a:spcAft>
              <a:defRPr/>
            </a:pPr>
            <a:endParaRPr lang="ru-R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2600" y="357201"/>
            <a:ext cx="8208913" cy="492443"/>
          </a:xfrm>
          <a:prstGeom prst="rect">
            <a:avLst/>
          </a:prstGeom>
          <a:noFill/>
        </p:spPr>
        <p:txBody>
          <a:bodyPr wrap="square" lIns="91437" tIns="45718" rIns="91437" bIns="4571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spc="-50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>НОВОЕ образовательное пространство:</a:t>
            </a:r>
            <a:endParaRPr lang="ru-RU" sz="2600" b="1" spc="-50" dirty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C422F-7AF4-42E3-940C-847FA432844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325869" y="3140969"/>
            <a:ext cx="6587793" cy="368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7" tIns="45718" rIns="91437" bIns="45718"/>
          <a:lstStyle/>
          <a:p>
            <a:pPr marL="342900" indent="-342900" algn="just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900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Новым Законом РФ </a:t>
            </a:r>
            <a:r>
              <a:rPr lang="ru-RU" sz="190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 образовании в Российской Федерации» от 29 декабря 2012 г. N 273-ФЗ </a:t>
            </a:r>
            <a:r>
              <a:rPr lang="ru-RU" sz="1900" u="sng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закрепляется </a:t>
            </a:r>
            <a:r>
              <a:rPr lang="ru-RU" sz="1900" u="sng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связь с требованиями рынка труда </a:t>
            </a:r>
            <a:r>
              <a:rPr lang="ru-RU" sz="190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900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профессиональными стандартами): статьи 11, 12, 46, 51, 52, 73, 74</a:t>
            </a:r>
            <a:r>
              <a:rPr lang="ru-RU" sz="190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76</a:t>
            </a:r>
            <a:r>
              <a:rPr lang="ru-RU" sz="1900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96</a:t>
            </a:r>
            <a:endParaRPr lang="ru-RU" sz="1900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184" lvl="1">
              <a:spcAft>
                <a:spcPts val="0"/>
              </a:spcAft>
              <a:defRPr/>
            </a:pPr>
            <a:r>
              <a:rPr lang="ru-RU" sz="1900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900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профессиональные стандарты должны ориентироваться</a:t>
            </a:r>
            <a:r>
              <a:rPr lang="ru-RU" sz="1900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457184" lvl="1" algn="just">
              <a:spcAft>
                <a:spcPts val="0"/>
              </a:spcAft>
              <a:defRPr/>
            </a:pPr>
            <a:r>
              <a:rPr lang="ru-RU" sz="1900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ФГОС профессионального образования; 2)   программы </a:t>
            </a:r>
            <a:r>
              <a:rPr lang="ru-RU" sz="1900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профессионального </a:t>
            </a:r>
            <a:r>
              <a:rPr lang="ru-RU" sz="1900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обучения; 3) программы </a:t>
            </a:r>
            <a:r>
              <a:rPr lang="ru-RU" sz="1900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дополнительного профессионального </a:t>
            </a:r>
            <a:r>
              <a:rPr lang="ru-RU" sz="1900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образования; 4)   профессионально </a:t>
            </a:r>
            <a:r>
              <a:rPr lang="ru-RU" sz="1900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общественная аккредитация программ </a:t>
            </a:r>
            <a:r>
              <a:rPr lang="ru-RU" sz="1900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профобразования; 5) квалификационные экзамены; 6) аттестация </a:t>
            </a:r>
            <a:r>
              <a:rPr lang="ru-RU" sz="1900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работников сферы образования</a:t>
            </a:r>
          </a:p>
          <a:p>
            <a:pPr algn="just">
              <a:spcAft>
                <a:spcPts val="600"/>
              </a:spcAft>
              <a:defRPr/>
            </a:pPr>
            <a:endParaRPr lang="ru-R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http://www.sollers-auto.com/common/img/uploaded/_KOK4894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660" y="2996952"/>
            <a:ext cx="2871489" cy="190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&amp;Scy;&amp;tcy;&amp;ucy;&amp;dcy;&amp;iecy;&amp;ncy;&amp;tcy;&amp;ycy; &amp;zcy;&amp;acy; &amp;vcy;&amp;ycy;&amp;pcy;&amp;ocy;&amp;lcy;&amp;ncy;&amp;iecy;&amp;ncy;&amp;icy;&amp;iecy;&amp;mcy; &amp;kcy;&amp;ocy;&amp;ncy;&amp;kcy;&amp;ucy;&amp;rcy;&amp;scy;&amp;ncy;&amp;ycy;&amp;khcy; &amp;zcy;&amp;acy;&amp;dcy;&amp;acy;&amp;ncy;&amp;icy;&amp;j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57255" y="4582219"/>
            <a:ext cx="2460791" cy="2246809"/>
          </a:xfrm>
          <a:prstGeom prst="rect">
            <a:avLst/>
          </a:prstGeom>
          <a:noFill/>
        </p:spPr>
      </p:pic>
      <p:pic>
        <p:nvPicPr>
          <p:cNvPr id="13" name="Picture 3" descr="Дальневосточный региональный учебно-методический центр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8" y="116631"/>
            <a:ext cx="972043" cy="97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54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7" descr="E:\haliman77\Мои документы\ПРезентации в ДВФУ\Output\Podlozhka 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906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19415" y="260648"/>
            <a:ext cx="8280400" cy="892552"/>
          </a:xfrm>
          <a:prstGeom prst="rect">
            <a:avLst/>
          </a:prstGeom>
          <a:noFill/>
        </p:spPr>
        <p:txBody>
          <a:bodyPr lIns="91431" tIns="45714" rIns="91431" bIns="4571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spc="-50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>Дальневосточный региональный учебно-методический центр высшего профессионального образования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C422F-7AF4-42E3-940C-847FA432844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06506" y="1628800"/>
            <a:ext cx="9049544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1" tIns="45714" rIns="91431" bIns="45714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 </a:t>
            </a:r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координация деятельности по реализации государственной образовательной политики в Дальневосточном регионе;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  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адаптация профессиональных образовательных программ к региональным особенностям развития науки, культуры, техники и технологии;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  </a:t>
            </a:r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обеспечение согласованности стратегии и методов работы региональных структурных подразделений УМО и НМС в регионе;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  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совершенствование организации, кадрового и методического обеспечения учебного процесса в Дальневосточном регионе.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294335" y="5949283"/>
            <a:ext cx="8502945" cy="777875"/>
          </a:xfrm>
          <a:prstGeom prst="rect">
            <a:avLst/>
          </a:prstGeom>
        </p:spPr>
        <p:txBody>
          <a:bodyPr vert="horz" lIns="91431" tIns="45714" rIns="91431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i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Положение о ДВ РУМЦ, утверждено Заместителем Министра образования РФ 27.03.2000г.</a:t>
            </a:r>
            <a:endParaRPr lang="ru-RU" sz="2000" b="1" i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740575" y="1088674"/>
            <a:ext cx="8815479" cy="712462"/>
          </a:xfrm>
          <a:prstGeom prst="rect">
            <a:avLst/>
          </a:prstGeom>
        </p:spPr>
        <p:txBody>
          <a:bodyPr vert="horz" lIns="91431" tIns="45714" rIns="91431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Задачи ДВ РУМЦ:</a:t>
            </a:r>
          </a:p>
        </p:txBody>
      </p:sp>
      <p:pic>
        <p:nvPicPr>
          <p:cNvPr id="12" name="Picture 3" descr="Дальневосточный региональный учебно-методический центр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8" y="116631"/>
            <a:ext cx="972043" cy="97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95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7" descr="E:\haliman77\Мои документы\ПРезентации в ДВФУ\Output\Podlozhka 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906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2"/>
          <p:cNvSpPr txBox="1">
            <a:spLocks noChangeArrowheads="1"/>
          </p:cNvSpPr>
          <p:nvPr/>
        </p:nvSpPr>
        <p:spPr bwMode="auto">
          <a:xfrm>
            <a:off x="344488" y="1083050"/>
            <a:ext cx="670272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2" tIns="45675" rIns="91362" bIns="45675"/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1.1.  УМС по образованию в области строительства (РО УМО)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1.2.  УМС по образованию в области архитектуры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1.3.  УМС по образованию в области геологии и горного дела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1.4.  УМС по образованию в области энергетики и электротехники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1.5.  УМС по образованию в области кораблестроения и </a:t>
            </a:r>
            <a:r>
              <a:rPr lang="ru-RU" sz="19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океанотехники</a:t>
            </a:r>
            <a:endParaRPr lang="ru-RU" sz="19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1.6.  УМС по образованию в области сварки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1.7.  УМС по образованию в области наземных транспортных систем и эксплуатации наземного транспорта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1.8.  УМС по образованию в области электроники и приборостроения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1.9.  УМС в области автоматизированного машиностроения и металлургии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1.10.  УМС по образованию в области автоматики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1.11.  УМС по образованию в области водного  транспорта (РО УМО)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6988" y="332696"/>
            <a:ext cx="8280400" cy="492443"/>
          </a:xfrm>
          <a:prstGeom prst="rect">
            <a:avLst/>
          </a:prstGeom>
          <a:noFill/>
        </p:spPr>
        <p:txBody>
          <a:bodyPr lIns="91362" tIns="45675" rIns="91362" bIns="4567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spc="-50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>Координационный совет по техническому образованию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C422F-7AF4-42E3-940C-847FA432844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5124" name="Picture 4" descr="IMG_52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793" y="908721"/>
            <a:ext cx="2378207" cy="15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D:\Fatkulin\Desktop\2013 ГОД\ДВ РУМЦ 2013\фото и тексты НА САЙТ ДВ РУМЦ\фото и текст баенхаева\смотр-конкурс 2013 0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75" y="2176132"/>
            <a:ext cx="2820913" cy="188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Fatkulin.AA\AppData\Local\Temp\Rar$DI71.144\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275" y="3861048"/>
            <a:ext cx="248427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D:\Fatkulin\Desktop\2013 ГОД\ДВ РУМЦ 2013\ДАЛЬНЕГОРСК конф\Фото Дальнегорск май 2013\Фото от Дмитрия\bor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216" y="5147441"/>
            <a:ext cx="2530172" cy="168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Дальневосточный региональный учебно-методический центр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8" y="116631"/>
            <a:ext cx="972043" cy="97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20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7" descr="E:\haliman77\Мои документы\ПРезентации в ДВФУ\Output\Podlozhka 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906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96988" y="332696"/>
            <a:ext cx="8280400" cy="492443"/>
          </a:xfrm>
          <a:prstGeom prst="rect">
            <a:avLst/>
          </a:prstGeom>
          <a:noFill/>
        </p:spPr>
        <p:txBody>
          <a:bodyPr lIns="91362" tIns="45675" rIns="91362" bIns="4567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spc="-50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>Координационный совет по техническому образованию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C422F-7AF4-42E3-940C-847FA432844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417896" y="1169368"/>
            <a:ext cx="655132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2" tIns="45675" rIns="91362" bIns="45675"/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1.12.  УМС по образованию в области текстильной и легкой промышленности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19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1.13.  УМС по образованию в области информатики, вычислительной техники и информационных систем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1.14.  УМС по образованию в области железнодорожного транспорта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19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1.15.  УМС по образованию в области сельского </a:t>
            </a:r>
            <a:r>
              <a:rPr lang="ru-RU" sz="19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хозяйства</a:t>
            </a:r>
            <a:endParaRPr lang="ru-RU" sz="1900" b="1" dirty="0"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1.16.  УМС по нефтегазовому образованию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19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1.17.  УМС в области технологии и проектирования текстильных изделий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1.18.  УМС по образованию в области </a:t>
            </a:r>
            <a:r>
              <a:rPr lang="ru-RU" sz="19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техносферной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безопасности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19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1.19.  УМС по образованию в области управления качеством, стандартизации и сертификации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1.20.  УМС по образованию в области </a:t>
            </a:r>
            <a:r>
              <a:rPr lang="ru-RU" sz="19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инноватики</a:t>
            </a:r>
            <a:endParaRPr lang="ru-RU" sz="19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19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1.21.   УМС по образованию в области лесного дела</a:t>
            </a:r>
          </a:p>
        </p:txBody>
      </p:sp>
      <p:pic>
        <p:nvPicPr>
          <p:cNvPr id="6148" name="Picture 4" descr="комиссия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366" y="1046845"/>
            <a:ext cx="279356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dvgups.ru/images/main/news/2012/09/06/IMG_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00" y="2348880"/>
            <a:ext cx="2627237" cy="174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D:\Fatkulin\Desktop\Меж рег Асс ДВ и Забайкалье 2013\Благовещенскна 27 02 2013\Фото с КС 27 о2 2013\Фото для сайта\IMG_73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197325" y="3501008"/>
            <a:ext cx="2537555" cy="189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Дальневосточный региональный учебно-методический центр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8" y="116631"/>
            <a:ext cx="972043" cy="97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Fatkulin\Desktop\2013 ГОД\ДВ РУМЦ 2013\Мастер-КЛАСС в ДВО РАН\Фото мастер-класс\IMG_823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216" y="4869160"/>
            <a:ext cx="2530713" cy="189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98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88216</TotalTime>
  <Words>1632</Words>
  <Application>Microsoft Office PowerPoint</Application>
  <PresentationFormat>Лист A4 (210x297 мм)</PresentationFormat>
  <Paragraphs>249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Тема Office</vt:lpstr>
      <vt:lpstr>2_Тема Office</vt:lpstr>
      <vt:lpstr>3_Оформление по умолчанию</vt:lpstr>
      <vt:lpstr>10_Тема Office</vt:lpstr>
      <vt:lpstr>11_Тема Office</vt:lpstr>
      <vt:lpstr>12_Тема Office</vt:lpstr>
      <vt:lpstr>13_Тема Office</vt:lpstr>
      <vt:lpstr>14_Тема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bob</dc:creator>
  <cp:lastModifiedBy>Фаткулин Анвир Амрулович</cp:lastModifiedBy>
  <cp:revision>3205</cp:revision>
  <cp:lastPrinted>2013-11-28T01:29:21Z</cp:lastPrinted>
  <dcterms:created xsi:type="dcterms:W3CDTF">2011-04-26T14:23:21Z</dcterms:created>
  <dcterms:modified xsi:type="dcterms:W3CDTF">2013-11-28T07:12:29Z</dcterms:modified>
</cp:coreProperties>
</file>