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9" r:id="rId2"/>
    <p:sldMasterId id="2147483702" r:id="rId3"/>
    <p:sldMasterId id="2147483715" r:id="rId4"/>
    <p:sldMasterId id="2147483728" r:id="rId5"/>
    <p:sldMasterId id="2147483753" r:id="rId6"/>
    <p:sldMasterId id="2147483766" r:id="rId7"/>
  </p:sldMasterIdLst>
  <p:notesMasterIdLst>
    <p:notesMasterId r:id="rId28"/>
  </p:notesMasterIdLst>
  <p:handoutMasterIdLst>
    <p:handoutMasterId r:id="rId29"/>
  </p:handoutMasterIdLst>
  <p:sldIdLst>
    <p:sldId id="524" r:id="rId8"/>
    <p:sldId id="560" r:id="rId9"/>
    <p:sldId id="542" r:id="rId10"/>
    <p:sldId id="564" r:id="rId11"/>
    <p:sldId id="545" r:id="rId12"/>
    <p:sldId id="550" r:id="rId13"/>
    <p:sldId id="559" r:id="rId14"/>
    <p:sldId id="563" r:id="rId15"/>
    <p:sldId id="548" r:id="rId16"/>
    <p:sldId id="551" r:id="rId17"/>
    <p:sldId id="552" r:id="rId18"/>
    <p:sldId id="504" r:id="rId19"/>
    <p:sldId id="528" r:id="rId20"/>
    <p:sldId id="532" r:id="rId21"/>
    <p:sldId id="525" r:id="rId22"/>
    <p:sldId id="558" r:id="rId23"/>
    <p:sldId id="557" r:id="rId24"/>
    <p:sldId id="554" r:id="rId25"/>
    <p:sldId id="561" r:id="rId26"/>
    <p:sldId id="533" r:id="rId27"/>
  </p:sldIdLst>
  <p:sldSz cx="9144000" cy="6858000" type="screen4x3"/>
  <p:notesSz cx="9928225" cy="6797675"/>
  <p:defaultTextStyle>
    <a:defPPr>
      <a:defRPr lang="ru-RU"/>
    </a:defPPr>
    <a:lvl1pPr marL="0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7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4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1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7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82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9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6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23" autoAdjust="0"/>
    <p:restoredTop sz="95899" autoAdjust="0"/>
  </p:normalViewPr>
  <p:slideViewPr>
    <p:cSldViewPr>
      <p:cViewPr>
        <p:scale>
          <a:sx n="100" d="100"/>
          <a:sy n="100" d="100"/>
        </p:scale>
        <p:origin x="-239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5BB2-3E44-4C5C-A5E7-B42F2898439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04F64-798F-4EBA-9398-024400D49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649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0EBBC-5DB5-40A3-97EE-60D24226793F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51DD1-F3D0-4F02-876C-81F1CE451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59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7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4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1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7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82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79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6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7BD4D6-D99D-483C-83B7-8CBC6BF80F4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834"/>
            <a:ext cx="9144000" cy="53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4"/>
          <p:cNvSpPr txBox="1">
            <a:spLocks noChangeArrowheads="1"/>
          </p:cNvSpPr>
          <p:nvPr userDrawn="1"/>
        </p:nvSpPr>
        <p:spPr bwMode="auto">
          <a:xfrm>
            <a:off x="323528" y="1735648"/>
            <a:ext cx="8376138" cy="147732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3600"/>
              </a:lnSpc>
            </a:pPr>
            <a:r>
              <a:rPr kumimoji="0" lang="ru-RU" sz="2800" b="1" kern="1200" cap="none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 назначении надбавок ППС на основе </a:t>
            </a:r>
          </a:p>
          <a:p>
            <a:pPr algn="ctr" eaLnBrk="1" hangingPunct="1">
              <a:lnSpc>
                <a:spcPts val="3600"/>
              </a:lnSpc>
            </a:pPr>
            <a:r>
              <a:rPr kumimoji="0" lang="ru-RU" sz="2800" b="1" kern="1200" cap="none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рейтинговой системы оценки деятельности </a:t>
            </a:r>
          </a:p>
          <a:p>
            <a:pPr algn="ctr" eaLnBrk="1" hangingPunct="1">
              <a:lnSpc>
                <a:spcPts val="3600"/>
              </a:lnSpc>
            </a:pPr>
            <a:r>
              <a:rPr kumimoji="0" lang="ru-RU" sz="2000" b="1" kern="1200" cap="none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 01.11.2013 по 31.10.2014 г.</a:t>
            </a:r>
            <a:r>
              <a:rPr kumimoji="0" lang="ru-RU" sz="2800" b="1" kern="1200" cap="none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2"/>
            <a:ext cx="9144000" cy="119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dirty="0"/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732" y="173549"/>
            <a:ext cx="19870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6075" y="2492937"/>
            <a:ext cx="9144000" cy="436273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 eaLnBrk="1" hangingPunct="1">
              <a:lnSpc>
                <a:spcPts val="3300"/>
              </a:lnSpc>
            </a:pPr>
            <a:endParaRPr kumimoji="0"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ts val="500"/>
              </a:lnSpc>
            </a:pPr>
            <a:endParaRPr kumimoji="0" lang="ru-RU" sz="300" b="1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ts val="500"/>
              </a:lnSpc>
            </a:pPr>
            <a:endParaRPr kumimoji="0" lang="ru-RU" sz="300" b="1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ts val="500"/>
              </a:lnSpc>
            </a:pPr>
            <a:endParaRPr kumimoji="0" lang="ru-RU" sz="300" b="1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ts val="500"/>
              </a:lnSpc>
            </a:pPr>
            <a:endParaRPr kumimoji="0" lang="ru-RU" sz="300" b="1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ts val="500"/>
              </a:lnSpc>
            </a:pPr>
            <a:endParaRPr kumimoji="0" lang="ru-RU" sz="300" b="1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ts val="500"/>
              </a:lnSpc>
            </a:pPr>
            <a:endParaRPr kumimoji="0" lang="ru-RU" sz="300" b="1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ts val="500"/>
              </a:lnSpc>
            </a:pPr>
            <a:endParaRPr kumimoji="0" lang="ru-RU" sz="300" b="1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ts val="500"/>
              </a:lnSpc>
            </a:pPr>
            <a:endParaRPr kumimoji="0" lang="ru-RU" sz="300" b="1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ts val="2600"/>
              </a:lnSpc>
            </a:pPr>
            <a:endParaRPr kumimoji="0" lang="ru-RU" sz="300" b="1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ts val="2600"/>
              </a:lnSpc>
            </a:pPr>
            <a:r>
              <a:rPr kumimoji="0" lang="ru-RU" sz="1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Проректор по стратегическому развитию</a:t>
            </a:r>
          </a:p>
          <a:p>
            <a:pPr algn="r" eaLnBrk="1" hangingPunct="1">
              <a:lnSpc>
                <a:spcPts val="2600"/>
              </a:lnSpc>
            </a:pPr>
            <a:r>
              <a:rPr kumimoji="0" lang="ru-RU" sz="1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С.В. Дубовицкий</a:t>
            </a:r>
          </a:p>
          <a:p>
            <a:pPr algn="ctr" eaLnBrk="1" hangingPunct="1">
              <a:lnSpc>
                <a:spcPts val="2600"/>
              </a:lnSpc>
            </a:pPr>
            <a:endParaRPr kumimoji="0" lang="ru-RU" sz="1500" b="1" baseline="0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ts val="2600"/>
              </a:lnSpc>
            </a:pPr>
            <a:endParaRPr kumimoji="0" lang="ru-RU" sz="1500" b="1" baseline="0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ts val="2600"/>
              </a:lnSpc>
            </a:pPr>
            <a:endParaRPr kumimoji="0" lang="ru-RU" sz="1500" b="1" baseline="0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ts val="2600"/>
              </a:lnSpc>
            </a:pPr>
            <a:endParaRPr kumimoji="0" lang="ru-RU" sz="1500" b="1" baseline="0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ts val="2600"/>
              </a:lnSpc>
            </a:pPr>
            <a:endParaRPr kumimoji="0" lang="ru-RU" sz="1500" b="1" baseline="0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ts val="2600"/>
              </a:lnSpc>
            </a:pPr>
            <a:r>
              <a:rPr kumimoji="0" lang="ru-RU" sz="1500" b="1" baseline="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Заседание Ректората,</a:t>
            </a:r>
          </a:p>
          <a:p>
            <a:pPr algn="ctr" eaLnBrk="1" hangingPunct="1">
              <a:lnSpc>
                <a:spcPts val="2600"/>
              </a:lnSpc>
            </a:pPr>
            <a:r>
              <a:rPr kumimoji="0" lang="ru-RU" sz="1500" b="1" baseline="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 ноября 2013 года</a:t>
            </a:r>
            <a:endParaRPr kumimoji="0" lang="ru-RU" sz="1500" b="1" baseline="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5496" y="3759741"/>
            <a:ext cx="4572000" cy="2092881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 algn="l" eaLnBrk="1" hangingPunct="1">
              <a:lnSpc>
                <a:spcPts val="2600"/>
              </a:lnSpc>
            </a:pPr>
            <a:r>
              <a:rPr kumimoji="0" lang="ru-RU" sz="12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Руководитель инфраструктурного проекта «Оценка»</a:t>
            </a:r>
          </a:p>
          <a:p>
            <a:pPr algn="l" eaLnBrk="1" hangingPunct="1">
              <a:lnSpc>
                <a:spcPts val="2600"/>
              </a:lnSpc>
            </a:pPr>
            <a:r>
              <a:rPr kumimoji="0" lang="ru-RU" sz="12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А.С.</a:t>
            </a:r>
            <a:r>
              <a:rPr kumimoji="0" lang="ru-RU" sz="1200" b="1" baseline="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baseline="0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Самардак</a:t>
            </a:r>
            <a:endParaRPr kumimoji="0" lang="ru-RU" sz="1200" b="1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ts val="2600"/>
              </a:lnSpc>
            </a:pPr>
            <a:r>
              <a:rPr kumimoji="0" lang="ru-RU" sz="12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Начальник отдела интернационализации кадров,</a:t>
            </a:r>
          </a:p>
          <a:p>
            <a:pPr algn="l" eaLnBrk="1" hangingPunct="1">
              <a:lnSpc>
                <a:spcPts val="2600"/>
              </a:lnSpc>
            </a:pPr>
            <a:r>
              <a:rPr kumimoji="0" lang="ru-RU" sz="12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Руководитель программы инфраструктурных проектов </a:t>
            </a:r>
          </a:p>
          <a:p>
            <a:pPr algn="l" eaLnBrk="1" hangingPunct="1">
              <a:lnSpc>
                <a:spcPts val="2600"/>
              </a:lnSpc>
            </a:pPr>
            <a:r>
              <a:rPr kumimoji="0" lang="ru-RU" sz="12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«Корпоративная система управления персоналом»   </a:t>
            </a:r>
          </a:p>
          <a:p>
            <a:pPr algn="l" eaLnBrk="1" hangingPunct="1">
              <a:lnSpc>
                <a:spcPts val="2600"/>
              </a:lnSpc>
            </a:pPr>
            <a:r>
              <a:rPr kumimoji="0" lang="ru-RU" sz="12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Л.Л.</a:t>
            </a:r>
            <a:r>
              <a:rPr kumimoji="0" lang="ru-RU" sz="1200" b="1" baseline="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Волесов</a:t>
            </a:r>
          </a:p>
        </p:txBody>
      </p:sp>
    </p:spTree>
    <p:extLst>
      <p:ext uri="{BB962C8B-B14F-4D97-AF65-F5344CB8AC3E}">
        <p14:creationId xmlns:p14="http://schemas.microsoft.com/office/powerpoint/2010/main" val="121244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3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9"/>
            <a:ext cx="2057400" cy="5851525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9"/>
            <a:ext cx="6019800" cy="5851525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3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8"/>
            <a:ext cx="7772400" cy="1470025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2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4CC3D-DF07-47DA-9153-F0BFC9F7B6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12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828"/>
            <a:ext cx="9144000" cy="53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4"/>
          <p:cNvSpPr txBox="1">
            <a:spLocks noChangeArrowheads="1"/>
          </p:cNvSpPr>
          <p:nvPr userDrawn="1"/>
        </p:nvSpPr>
        <p:spPr bwMode="auto">
          <a:xfrm>
            <a:off x="323528" y="1735648"/>
            <a:ext cx="8376138" cy="147732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3600"/>
              </a:lnSpc>
            </a:pPr>
            <a:r>
              <a:rPr kumimoji="0" lang="ru-RU" sz="28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назначении надбавок ППС на основе </a:t>
            </a:r>
          </a:p>
          <a:p>
            <a:pPr algn="ctr" eaLnBrk="1" hangingPunct="1">
              <a:lnSpc>
                <a:spcPts val="3600"/>
              </a:lnSpc>
            </a:pPr>
            <a:r>
              <a:rPr kumimoji="0" lang="ru-RU" sz="28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рейтинговой системы оценки деятельности </a:t>
            </a:r>
          </a:p>
          <a:p>
            <a:pPr algn="ctr" eaLnBrk="1" hangingPunct="1">
              <a:lnSpc>
                <a:spcPts val="3600"/>
              </a:lnSpc>
            </a:pPr>
            <a:r>
              <a:rPr kumimoji="0" lang="ru-RU" sz="20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01.11.2013 по 31.10.2014 г.</a:t>
            </a:r>
            <a:r>
              <a:rPr kumimoji="0" lang="ru-RU" sz="28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36"/>
            <a:ext cx="9144000" cy="119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732" y="173544"/>
            <a:ext cx="19870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6075" y="2492931"/>
            <a:ext cx="9144000" cy="436273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3300"/>
              </a:lnSpc>
            </a:pPr>
            <a:endParaRPr lang="ru-RU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26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2600"/>
              </a:lnSpc>
            </a:pPr>
            <a:r>
              <a:rPr lang="ru-RU" sz="14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Проректор по стратегическому развитию</a:t>
            </a:r>
          </a:p>
          <a:p>
            <a:pPr algn="r">
              <a:lnSpc>
                <a:spcPts val="2600"/>
              </a:lnSpc>
            </a:pPr>
            <a:r>
              <a:rPr lang="ru-RU" sz="14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С.В. Дубовицкий</a:t>
            </a: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r>
              <a:rPr lang="ru-RU" sz="15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Заседание Ректората,</a:t>
            </a:r>
          </a:p>
          <a:p>
            <a:pPr algn="ctr">
              <a:lnSpc>
                <a:spcPts val="2600"/>
              </a:lnSpc>
            </a:pPr>
            <a:r>
              <a:rPr lang="ru-RU" sz="15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20 ноября 2013 года</a:t>
            </a:r>
            <a:endParaRPr lang="ru-RU" sz="1500" b="1" dirty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5496" y="3759735"/>
            <a:ext cx="4572000" cy="2092881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Руководитель инфраструктурного проекта «Оценка»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А.С. </a:t>
            </a:r>
            <a:r>
              <a:rPr lang="ru-RU" sz="1200" b="1" dirty="0" err="1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Самардак</a:t>
            </a:r>
            <a:endParaRPr lang="ru-RU" sz="12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Начальник отдела интернационализации кадров,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Руководитель программы инфраструктурных проектов 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«Корпоративная система управления персоналом»   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Л.Л. Волесов</a:t>
            </a:r>
          </a:p>
        </p:txBody>
      </p:sp>
    </p:spTree>
    <p:extLst>
      <p:ext uri="{BB962C8B-B14F-4D97-AF65-F5344CB8AC3E}">
        <p14:creationId xmlns:p14="http://schemas.microsoft.com/office/powerpoint/2010/main" val="104956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8952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21" y="44659"/>
            <a:ext cx="964853" cy="5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624"/>
            <a:ext cx="7014728" cy="58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1"/>
            <a:ext cx="4620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95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8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35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8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1"/>
            <a:ext cx="4620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7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7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9" indent="0">
              <a:buNone/>
              <a:defRPr sz="1600" b="1"/>
            </a:lvl8pPr>
            <a:lvl9pPr marL="365757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7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9" indent="0">
              <a:buNone/>
              <a:defRPr sz="1600" b="1"/>
            </a:lvl8pPr>
            <a:lvl9pPr marL="365757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1" y="635638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13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1" y="635638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26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1" y="635638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6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895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24" y="44664"/>
            <a:ext cx="964853" cy="5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624"/>
            <a:ext cx="7014728" cy="58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6"/>
            <a:ext cx="4620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113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85"/>
            <a:ext cx="5111750" cy="585311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4" indent="0">
              <a:buNone/>
              <a:defRPr sz="1000"/>
            </a:lvl3pPr>
            <a:lvl4pPr marL="1371591" indent="0">
              <a:buNone/>
              <a:defRPr sz="900"/>
            </a:lvl4pPr>
            <a:lvl5pPr marL="1828787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79" indent="0">
              <a:buNone/>
              <a:defRPr sz="900"/>
            </a:lvl8pPr>
            <a:lvl9pPr marL="36575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8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20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4" indent="0">
              <a:buNone/>
              <a:defRPr sz="2400"/>
            </a:lvl3pPr>
            <a:lvl4pPr marL="1371591" indent="0">
              <a:buNone/>
              <a:defRPr sz="2000"/>
            </a:lvl4pPr>
            <a:lvl5pPr marL="1828787" indent="0">
              <a:buNone/>
              <a:defRPr sz="2000"/>
            </a:lvl5pPr>
            <a:lvl6pPr marL="2285985" indent="0">
              <a:buNone/>
              <a:defRPr sz="2000"/>
            </a:lvl6pPr>
            <a:lvl7pPr marL="2743182" indent="0">
              <a:buNone/>
              <a:defRPr sz="2000"/>
            </a:lvl7pPr>
            <a:lvl8pPr marL="3200379" indent="0">
              <a:buNone/>
              <a:defRPr sz="2000"/>
            </a:lvl8pPr>
            <a:lvl9pPr marL="365757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4" indent="0">
              <a:buNone/>
              <a:defRPr sz="1000"/>
            </a:lvl3pPr>
            <a:lvl4pPr marL="1371591" indent="0">
              <a:buNone/>
              <a:defRPr sz="900"/>
            </a:lvl4pPr>
            <a:lvl5pPr marL="1828787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79" indent="0">
              <a:buNone/>
              <a:defRPr sz="900"/>
            </a:lvl8pPr>
            <a:lvl9pPr marL="36575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8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56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8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28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8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79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2"/>
            <a:ext cx="7772400" cy="1470025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8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8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4CC3D-DF07-47DA-9153-F0BFC9F7B6A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42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834"/>
            <a:ext cx="9144000" cy="53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4"/>
          <p:cNvSpPr txBox="1">
            <a:spLocks noChangeArrowheads="1"/>
          </p:cNvSpPr>
          <p:nvPr userDrawn="1"/>
        </p:nvSpPr>
        <p:spPr bwMode="auto">
          <a:xfrm>
            <a:off x="323528" y="1735648"/>
            <a:ext cx="8376138" cy="147732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3600"/>
              </a:lnSpc>
            </a:pPr>
            <a:r>
              <a:rPr kumimoji="0" lang="ru-RU" sz="28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назначении надбавок ППС на основе </a:t>
            </a:r>
          </a:p>
          <a:p>
            <a:pPr algn="ctr" eaLnBrk="1" hangingPunct="1">
              <a:lnSpc>
                <a:spcPts val="3600"/>
              </a:lnSpc>
            </a:pPr>
            <a:r>
              <a:rPr kumimoji="0" lang="ru-RU" sz="28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рейтинговой системы оценки деятельности </a:t>
            </a:r>
          </a:p>
          <a:p>
            <a:pPr algn="ctr" eaLnBrk="1" hangingPunct="1">
              <a:lnSpc>
                <a:spcPts val="3600"/>
              </a:lnSpc>
            </a:pPr>
            <a:r>
              <a:rPr kumimoji="0" lang="ru-RU" sz="20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01.11.2013 по 31.10.2014 г.</a:t>
            </a:r>
            <a:r>
              <a:rPr kumimoji="0" lang="ru-RU" sz="28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2"/>
            <a:ext cx="9144000" cy="119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732" y="173549"/>
            <a:ext cx="19870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6075" y="2492937"/>
            <a:ext cx="9144000" cy="436273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3300"/>
              </a:lnSpc>
            </a:pPr>
            <a:endParaRPr lang="ru-RU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26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2600"/>
              </a:lnSpc>
            </a:pPr>
            <a:r>
              <a:rPr lang="ru-RU" sz="14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Проректор по стратегическому развитию</a:t>
            </a:r>
          </a:p>
          <a:p>
            <a:pPr algn="r">
              <a:lnSpc>
                <a:spcPts val="2600"/>
              </a:lnSpc>
            </a:pPr>
            <a:r>
              <a:rPr lang="ru-RU" sz="14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С.В. Дубовицкий</a:t>
            </a: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r>
              <a:rPr lang="ru-RU" sz="15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Заседание Ректората,</a:t>
            </a:r>
          </a:p>
          <a:p>
            <a:pPr algn="ctr">
              <a:lnSpc>
                <a:spcPts val="2600"/>
              </a:lnSpc>
            </a:pPr>
            <a:r>
              <a:rPr lang="ru-RU" sz="15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20 ноября 2013 года</a:t>
            </a:r>
            <a:endParaRPr lang="ru-RU" sz="1500" b="1" dirty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5496" y="3759741"/>
            <a:ext cx="4572000" cy="2092881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Руководитель инфраструктурного проекта «Оценка»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А.С. </a:t>
            </a:r>
            <a:r>
              <a:rPr lang="ru-RU" sz="1200" b="1" dirty="0" err="1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Самардак</a:t>
            </a:r>
            <a:endParaRPr lang="ru-RU" sz="12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Начальник отдела интернационализации кадров,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Руководитель программы инфраструктурных проектов 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«Корпоративная система управления персоналом»   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Л.Л. Волесов</a:t>
            </a:r>
          </a:p>
        </p:txBody>
      </p:sp>
    </p:spTree>
    <p:extLst>
      <p:ext uri="{BB962C8B-B14F-4D97-AF65-F5344CB8AC3E}">
        <p14:creationId xmlns:p14="http://schemas.microsoft.com/office/powerpoint/2010/main" val="384449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895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24" y="44664"/>
            <a:ext cx="964853" cy="5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624"/>
            <a:ext cx="7014728" cy="58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6"/>
            <a:ext cx="4620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83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34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6"/>
            <a:ext cx="4620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04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7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9" indent="0">
              <a:buNone/>
              <a:defRPr sz="1600" b="1"/>
            </a:lvl8pPr>
            <a:lvl9pPr marL="365757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7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9" indent="0">
              <a:buNone/>
              <a:defRPr sz="1600" b="1"/>
            </a:lvl8pPr>
            <a:lvl9pPr marL="365757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83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3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16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91"/>
            <a:ext cx="5111750" cy="585311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4" indent="0">
              <a:buNone/>
              <a:defRPr sz="1000"/>
            </a:lvl3pPr>
            <a:lvl4pPr marL="1371591" indent="0">
              <a:buNone/>
              <a:defRPr sz="900"/>
            </a:lvl4pPr>
            <a:lvl5pPr marL="1828787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79" indent="0">
              <a:buNone/>
              <a:defRPr sz="900"/>
            </a:lvl8pPr>
            <a:lvl9pPr marL="36575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08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4" indent="0">
              <a:buNone/>
              <a:defRPr sz="2400"/>
            </a:lvl3pPr>
            <a:lvl4pPr marL="1371591" indent="0">
              <a:buNone/>
              <a:defRPr sz="2000"/>
            </a:lvl4pPr>
            <a:lvl5pPr marL="1828787" indent="0">
              <a:buNone/>
              <a:defRPr sz="2000"/>
            </a:lvl5pPr>
            <a:lvl6pPr marL="2285985" indent="0">
              <a:buNone/>
              <a:defRPr sz="2000"/>
            </a:lvl6pPr>
            <a:lvl7pPr marL="2743182" indent="0">
              <a:buNone/>
              <a:defRPr sz="2000"/>
            </a:lvl7pPr>
            <a:lvl8pPr marL="3200379" indent="0">
              <a:buNone/>
              <a:defRPr sz="2000"/>
            </a:lvl8pPr>
            <a:lvl9pPr marL="365757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4" indent="0">
              <a:buNone/>
              <a:defRPr sz="1000"/>
            </a:lvl3pPr>
            <a:lvl4pPr marL="1371591" indent="0">
              <a:buNone/>
              <a:defRPr sz="900"/>
            </a:lvl4pPr>
            <a:lvl5pPr marL="1828787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79" indent="0">
              <a:buNone/>
              <a:defRPr sz="900"/>
            </a:lvl8pPr>
            <a:lvl9pPr marL="36575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25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48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9"/>
            <a:ext cx="2057400" cy="5851525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9"/>
            <a:ext cx="6019800" cy="5851525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79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8"/>
            <a:ext cx="7772400" cy="1470025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2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4CC3D-DF07-47DA-9153-F0BFC9F7B6A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26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834"/>
            <a:ext cx="9144000" cy="53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4"/>
          <p:cNvSpPr txBox="1">
            <a:spLocks noChangeArrowheads="1"/>
          </p:cNvSpPr>
          <p:nvPr userDrawn="1"/>
        </p:nvSpPr>
        <p:spPr bwMode="auto">
          <a:xfrm>
            <a:off x="323528" y="1735648"/>
            <a:ext cx="8376138" cy="147732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3600"/>
              </a:lnSpc>
            </a:pPr>
            <a:r>
              <a:rPr kumimoji="0" lang="ru-RU" sz="28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назначении надбавок ППС на основе </a:t>
            </a:r>
          </a:p>
          <a:p>
            <a:pPr algn="ctr" eaLnBrk="1" hangingPunct="1">
              <a:lnSpc>
                <a:spcPts val="3600"/>
              </a:lnSpc>
            </a:pPr>
            <a:r>
              <a:rPr kumimoji="0" lang="ru-RU" sz="28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рейтинговой системы оценки деятельности </a:t>
            </a:r>
          </a:p>
          <a:p>
            <a:pPr algn="ctr" eaLnBrk="1" hangingPunct="1">
              <a:lnSpc>
                <a:spcPts val="3600"/>
              </a:lnSpc>
            </a:pPr>
            <a:r>
              <a:rPr kumimoji="0" lang="ru-RU" sz="20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01.11.2013 по 31.10.2014 г.</a:t>
            </a:r>
            <a:r>
              <a:rPr kumimoji="0" lang="ru-RU" sz="28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2"/>
            <a:ext cx="9144000" cy="119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732" y="173549"/>
            <a:ext cx="19870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6075" y="2492937"/>
            <a:ext cx="9144000" cy="436273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3300"/>
              </a:lnSpc>
            </a:pPr>
            <a:endParaRPr lang="ru-RU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26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2600"/>
              </a:lnSpc>
            </a:pPr>
            <a:r>
              <a:rPr lang="ru-RU" sz="14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Проректор по стратегическому развитию</a:t>
            </a:r>
          </a:p>
          <a:p>
            <a:pPr algn="r">
              <a:lnSpc>
                <a:spcPts val="2600"/>
              </a:lnSpc>
            </a:pPr>
            <a:r>
              <a:rPr lang="ru-RU" sz="14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С.В. Дубовицкий</a:t>
            </a: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r>
              <a:rPr lang="ru-RU" sz="15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Заседание Ректората,</a:t>
            </a:r>
          </a:p>
          <a:p>
            <a:pPr algn="ctr">
              <a:lnSpc>
                <a:spcPts val="2600"/>
              </a:lnSpc>
            </a:pPr>
            <a:r>
              <a:rPr lang="ru-RU" sz="15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20 ноября 2013 года</a:t>
            </a:r>
            <a:endParaRPr lang="ru-RU" sz="1500" b="1" dirty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5496" y="3759741"/>
            <a:ext cx="4572000" cy="2092881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Руководитель инфраструктурного проекта «Оценка»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А.С. </a:t>
            </a:r>
            <a:r>
              <a:rPr lang="ru-RU" sz="1200" b="1" dirty="0" err="1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Самардак</a:t>
            </a:r>
            <a:endParaRPr lang="ru-RU" sz="12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Начальник отдела интернационализации кадров,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Руководитель программы инфраструктурных проектов 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«Корпоративная система управления персоналом»   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Л.Л. Волесов</a:t>
            </a:r>
          </a:p>
        </p:txBody>
      </p:sp>
    </p:spTree>
    <p:extLst>
      <p:ext uri="{BB962C8B-B14F-4D97-AF65-F5344CB8AC3E}">
        <p14:creationId xmlns:p14="http://schemas.microsoft.com/office/powerpoint/2010/main" val="793744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895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24" y="44664"/>
            <a:ext cx="964853" cy="5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624"/>
            <a:ext cx="7014728" cy="58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6"/>
            <a:ext cx="4620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83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2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6"/>
            <a:ext cx="4620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779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6"/>
            <a:ext cx="4620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47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7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9" indent="0">
              <a:buNone/>
              <a:defRPr sz="1600" b="1"/>
            </a:lvl8pPr>
            <a:lvl9pPr marL="365757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7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9" indent="0">
              <a:buNone/>
              <a:defRPr sz="1600" b="1"/>
            </a:lvl8pPr>
            <a:lvl9pPr marL="365757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82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90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37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91"/>
            <a:ext cx="5111750" cy="585311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4" indent="0">
              <a:buNone/>
              <a:defRPr sz="1000"/>
            </a:lvl3pPr>
            <a:lvl4pPr marL="1371591" indent="0">
              <a:buNone/>
              <a:defRPr sz="900"/>
            </a:lvl4pPr>
            <a:lvl5pPr marL="1828787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79" indent="0">
              <a:buNone/>
              <a:defRPr sz="900"/>
            </a:lvl8pPr>
            <a:lvl9pPr marL="36575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5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4" indent="0">
              <a:buNone/>
              <a:defRPr sz="2400"/>
            </a:lvl3pPr>
            <a:lvl4pPr marL="1371591" indent="0">
              <a:buNone/>
              <a:defRPr sz="2000"/>
            </a:lvl4pPr>
            <a:lvl5pPr marL="1828787" indent="0">
              <a:buNone/>
              <a:defRPr sz="2000"/>
            </a:lvl5pPr>
            <a:lvl6pPr marL="2285985" indent="0">
              <a:buNone/>
              <a:defRPr sz="2000"/>
            </a:lvl6pPr>
            <a:lvl7pPr marL="2743182" indent="0">
              <a:buNone/>
              <a:defRPr sz="2000"/>
            </a:lvl7pPr>
            <a:lvl8pPr marL="3200379" indent="0">
              <a:buNone/>
              <a:defRPr sz="2000"/>
            </a:lvl8pPr>
            <a:lvl9pPr marL="365757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4" indent="0">
              <a:buNone/>
              <a:defRPr sz="1000"/>
            </a:lvl3pPr>
            <a:lvl4pPr marL="1371591" indent="0">
              <a:buNone/>
              <a:defRPr sz="900"/>
            </a:lvl4pPr>
            <a:lvl5pPr marL="1828787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79" indent="0">
              <a:buNone/>
              <a:defRPr sz="900"/>
            </a:lvl8pPr>
            <a:lvl9pPr marL="36575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36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86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9"/>
            <a:ext cx="2057400" cy="5851525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9"/>
            <a:ext cx="6019800" cy="5851525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832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8"/>
            <a:ext cx="7772400" cy="1470025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2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4CC3D-DF07-47DA-9153-F0BFC9F7B6A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85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834"/>
            <a:ext cx="9144000" cy="53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4"/>
          <p:cNvSpPr txBox="1">
            <a:spLocks noChangeArrowheads="1"/>
          </p:cNvSpPr>
          <p:nvPr userDrawn="1"/>
        </p:nvSpPr>
        <p:spPr bwMode="auto">
          <a:xfrm>
            <a:off x="323528" y="1735648"/>
            <a:ext cx="8376138" cy="147732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3600"/>
              </a:lnSpc>
            </a:pPr>
            <a:r>
              <a:rPr kumimoji="0" lang="ru-RU" sz="28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назначении надбавок ППС на основе </a:t>
            </a:r>
          </a:p>
          <a:p>
            <a:pPr algn="ctr" eaLnBrk="1" hangingPunct="1">
              <a:lnSpc>
                <a:spcPts val="3600"/>
              </a:lnSpc>
            </a:pPr>
            <a:r>
              <a:rPr kumimoji="0" lang="ru-RU" sz="28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рейтинговой системы оценки деятельности </a:t>
            </a:r>
          </a:p>
          <a:p>
            <a:pPr algn="ctr" eaLnBrk="1" hangingPunct="1">
              <a:lnSpc>
                <a:spcPts val="3600"/>
              </a:lnSpc>
            </a:pPr>
            <a:r>
              <a:rPr kumimoji="0" lang="ru-RU" sz="20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01.11.2013 по 31.10.2014 г.</a:t>
            </a:r>
            <a:r>
              <a:rPr kumimoji="0" lang="ru-RU" sz="28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2"/>
            <a:ext cx="9144000" cy="119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732" y="173549"/>
            <a:ext cx="19870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6075" y="2492937"/>
            <a:ext cx="9144000" cy="436273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3300"/>
              </a:lnSpc>
            </a:pPr>
            <a:endParaRPr lang="ru-RU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26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2600"/>
              </a:lnSpc>
            </a:pPr>
            <a:r>
              <a:rPr lang="ru-RU" sz="14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Проректор по стратегическому развитию</a:t>
            </a:r>
          </a:p>
          <a:p>
            <a:pPr algn="r">
              <a:lnSpc>
                <a:spcPts val="2600"/>
              </a:lnSpc>
            </a:pPr>
            <a:r>
              <a:rPr lang="ru-RU" sz="14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С.В. Дубовицкий</a:t>
            </a: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r>
              <a:rPr lang="ru-RU" sz="15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Заседание Ректората,</a:t>
            </a:r>
          </a:p>
          <a:p>
            <a:pPr algn="ctr">
              <a:lnSpc>
                <a:spcPts val="2600"/>
              </a:lnSpc>
            </a:pPr>
            <a:r>
              <a:rPr lang="ru-RU" sz="15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20 ноября 2013 года</a:t>
            </a:r>
            <a:endParaRPr lang="ru-RU" sz="1500" b="1" dirty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5496" y="3759741"/>
            <a:ext cx="4572000" cy="2092881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Руководитель инфраструктурного проекта «Оценка»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А.С. </a:t>
            </a:r>
            <a:r>
              <a:rPr lang="ru-RU" sz="1200" b="1" dirty="0" err="1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Самардак</a:t>
            </a:r>
            <a:endParaRPr lang="ru-RU" sz="12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Начальник отдела интернационализации кадров,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Руководитель программы инфраструктурных проектов 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«Корпоративная система управления персоналом»   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Л.Л. Волесов</a:t>
            </a:r>
          </a:p>
        </p:txBody>
      </p:sp>
    </p:spTree>
    <p:extLst>
      <p:ext uri="{BB962C8B-B14F-4D97-AF65-F5344CB8AC3E}">
        <p14:creationId xmlns:p14="http://schemas.microsoft.com/office/powerpoint/2010/main" val="257746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7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9" indent="0">
              <a:buNone/>
              <a:defRPr sz="1600" b="1"/>
            </a:lvl8pPr>
            <a:lvl9pPr marL="365757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7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9" indent="0">
              <a:buNone/>
              <a:defRPr sz="1600" b="1"/>
            </a:lvl8pPr>
            <a:lvl9pPr marL="365757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83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895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24" y="44664"/>
            <a:ext cx="964853" cy="5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624"/>
            <a:ext cx="7014728" cy="58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6"/>
            <a:ext cx="4620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00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37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6"/>
            <a:ext cx="4620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18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7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9" indent="0">
              <a:buNone/>
              <a:defRPr sz="1600" b="1"/>
            </a:lvl8pPr>
            <a:lvl9pPr marL="365757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7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9" indent="0">
              <a:buNone/>
              <a:defRPr sz="1600" b="1"/>
            </a:lvl8pPr>
            <a:lvl9pPr marL="365757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25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58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80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91"/>
            <a:ext cx="5111750" cy="585311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4" indent="0">
              <a:buNone/>
              <a:defRPr sz="1000"/>
            </a:lvl3pPr>
            <a:lvl4pPr marL="1371591" indent="0">
              <a:buNone/>
              <a:defRPr sz="900"/>
            </a:lvl4pPr>
            <a:lvl5pPr marL="1828787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79" indent="0">
              <a:buNone/>
              <a:defRPr sz="900"/>
            </a:lvl8pPr>
            <a:lvl9pPr marL="36575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29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4" indent="0">
              <a:buNone/>
              <a:defRPr sz="2400"/>
            </a:lvl3pPr>
            <a:lvl4pPr marL="1371591" indent="0">
              <a:buNone/>
              <a:defRPr sz="2000"/>
            </a:lvl4pPr>
            <a:lvl5pPr marL="1828787" indent="0">
              <a:buNone/>
              <a:defRPr sz="2000"/>
            </a:lvl5pPr>
            <a:lvl6pPr marL="2285985" indent="0">
              <a:buNone/>
              <a:defRPr sz="2000"/>
            </a:lvl6pPr>
            <a:lvl7pPr marL="2743182" indent="0">
              <a:buNone/>
              <a:defRPr sz="2000"/>
            </a:lvl7pPr>
            <a:lvl8pPr marL="3200379" indent="0">
              <a:buNone/>
              <a:defRPr sz="2000"/>
            </a:lvl8pPr>
            <a:lvl9pPr marL="365757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4" indent="0">
              <a:buNone/>
              <a:defRPr sz="1000"/>
            </a:lvl3pPr>
            <a:lvl4pPr marL="1371591" indent="0">
              <a:buNone/>
              <a:defRPr sz="900"/>
            </a:lvl4pPr>
            <a:lvl5pPr marL="1828787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79" indent="0">
              <a:buNone/>
              <a:defRPr sz="900"/>
            </a:lvl8pPr>
            <a:lvl9pPr marL="36575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73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08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9"/>
            <a:ext cx="2057400" cy="5851525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9"/>
            <a:ext cx="6019800" cy="5851525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4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293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8"/>
            <a:ext cx="7772400" cy="1470025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2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4CC3D-DF07-47DA-9153-F0BFC9F7B6A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870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834"/>
            <a:ext cx="9144000" cy="53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4"/>
          <p:cNvSpPr txBox="1">
            <a:spLocks noChangeArrowheads="1"/>
          </p:cNvSpPr>
          <p:nvPr userDrawn="1"/>
        </p:nvSpPr>
        <p:spPr bwMode="auto">
          <a:xfrm>
            <a:off x="323528" y="1735648"/>
            <a:ext cx="8376138" cy="147732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3600"/>
              </a:lnSpc>
            </a:pPr>
            <a:r>
              <a:rPr kumimoji="0" lang="ru-RU" sz="28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назначении надбавок ППС на основе </a:t>
            </a:r>
          </a:p>
          <a:p>
            <a:pPr algn="ctr" eaLnBrk="1" hangingPunct="1">
              <a:lnSpc>
                <a:spcPts val="3600"/>
              </a:lnSpc>
            </a:pPr>
            <a:r>
              <a:rPr kumimoji="0" lang="ru-RU" sz="28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рейтинговой системы оценки деятельности </a:t>
            </a:r>
          </a:p>
          <a:p>
            <a:pPr algn="ctr" eaLnBrk="1" hangingPunct="1">
              <a:lnSpc>
                <a:spcPts val="3600"/>
              </a:lnSpc>
            </a:pPr>
            <a:r>
              <a:rPr kumimoji="0" lang="ru-RU" sz="20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01.11.2013 по 31.10.2014 г.</a:t>
            </a:r>
            <a:r>
              <a:rPr kumimoji="0" lang="ru-RU" sz="2800" b="1" spc="150" dirty="0" smtClean="0">
                <a:ln w="11430"/>
                <a:solidFill>
                  <a:srgbClr val="F8F8F8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2"/>
            <a:ext cx="9144000" cy="119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732" y="173549"/>
            <a:ext cx="19870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6075" y="2492937"/>
            <a:ext cx="9144000" cy="436273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3300"/>
              </a:lnSpc>
            </a:pPr>
            <a:endParaRPr lang="ru-RU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5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2600"/>
              </a:lnSpc>
            </a:pPr>
            <a:endParaRPr lang="ru-RU" sz="3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ts val="2600"/>
              </a:lnSpc>
            </a:pPr>
            <a:r>
              <a:rPr lang="ru-RU" sz="14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Проректор по стратегическому развитию</a:t>
            </a:r>
          </a:p>
          <a:p>
            <a:pPr algn="r">
              <a:lnSpc>
                <a:spcPts val="2600"/>
              </a:lnSpc>
            </a:pPr>
            <a:r>
              <a:rPr lang="ru-RU" sz="14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С.В. Дубовицкий</a:t>
            </a: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endParaRPr lang="ru-RU" sz="15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</a:pPr>
            <a:r>
              <a:rPr lang="ru-RU" sz="15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Заседание Ректората,</a:t>
            </a:r>
          </a:p>
          <a:p>
            <a:pPr algn="ctr">
              <a:lnSpc>
                <a:spcPts val="2600"/>
              </a:lnSpc>
            </a:pPr>
            <a:r>
              <a:rPr lang="ru-RU" sz="15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20 ноября 2013 года</a:t>
            </a:r>
            <a:endParaRPr lang="ru-RU" sz="1500" b="1" dirty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5496" y="3759741"/>
            <a:ext cx="4572000" cy="2092881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Руководитель инфраструктурного проекта «Оценка»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А.С. </a:t>
            </a:r>
            <a:r>
              <a:rPr lang="ru-RU" sz="1200" b="1" dirty="0" err="1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Самардак</a:t>
            </a:r>
            <a:endParaRPr lang="ru-RU" sz="1200" b="1" dirty="0" smtClean="0"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Начальник отдела интернационализации кадров,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Руководитель программы инфраструктурных проектов 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«Корпоративная система управления персоналом»   </a:t>
            </a:r>
          </a:p>
          <a:p>
            <a:pPr>
              <a:lnSpc>
                <a:spcPts val="2600"/>
              </a:lnSpc>
            </a:pPr>
            <a:r>
              <a:rPr lang="ru-RU" sz="1200" b="1" dirty="0" smtClean="0"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Л.Л. Волесов</a:t>
            </a:r>
          </a:p>
        </p:txBody>
      </p:sp>
    </p:spTree>
    <p:extLst>
      <p:ext uri="{BB962C8B-B14F-4D97-AF65-F5344CB8AC3E}">
        <p14:creationId xmlns:p14="http://schemas.microsoft.com/office/powerpoint/2010/main" val="144967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895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24" y="44664"/>
            <a:ext cx="964853" cy="5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624"/>
            <a:ext cx="7014728" cy="58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6"/>
            <a:ext cx="4620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5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022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6"/>
            <a:ext cx="4620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578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7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9" indent="0">
              <a:buNone/>
              <a:defRPr sz="1600" b="1"/>
            </a:lvl8pPr>
            <a:lvl9pPr marL="365757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7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79" indent="0">
              <a:buNone/>
              <a:defRPr sz="1600" b="1"/>
            </a:lvl8pPr>
            <a:lvl9pPr marL="365757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359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585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644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91"/>
            <a:ext cx="5111750" cy="585311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4" indent="0">
              <a:buNone/>
              <a:defRPr sz="1000"/>
            </a:lvl3pPr>
            <a:lvl4pPr marL="1371591" indent="0">
              <a:buNone/>
              <a:defRPr sz="900"/>
            </a:lvl4pPr>
            <a:lvl5pPr marL="1828787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79" indent="0">
              <a:buNone/>
              <a:defRPr sz="900"/>
            </a:lvl8pPr>
            <a:lvl9pPr marL="36575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167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4" indent="0">
              <a:buNone/>
              <a:defRPr sz="2400"/>
            </a:lvl3pPr>
            <a:lvl4pPr marL="1371591" indent="0">
              <a:buNone/>
              <a:defRPr sz="2000"/>
            </a:lvl4pPr>
            <a:lvl5pPr marL="1828787" indent="0">
              <a:buNone/>
              <a:defRPr sz="2000"/>
            </a:lvl5pPr>
            <a:lvl6pPr marL="2285985" indent="0">
              <a:buNone/>
              <a:defRPr sz="2000"/>
            </a:lvl6pPr>
            <a:lvl7pPr marL="2743182" indent="0">
              <a:buNone/>
              <a:defRPr sz="2000"/>
            </a:lvl7pPr>
            <a:lvl8pPr marL="3200379" indent="0">
              <a:buNone/>
              <a:defRPr sz="2000"/>
            </a:lvl8pPr>
            <a:lvl9pPr marL="365757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4" indent="0">
              <a:buNone/>
              <a:defRPr sz="1000"/>
            </a:lvl3pPr>
            <a:lvl4pPr marL="1371591" indent="0">
              <a:buNone/>
              <a:defRPr sz="900"/>
            </a:lvl4pPr>
            <a:lvl5pPr marL="1828787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79" indent="0">
              <a:buNone/>
              <a:defRPr sz="900"/>
            </a:lvl8pPr>
            <a:lvl9pPr marL="36575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8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839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987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9"/>
            <a:ext cx="2057400" cy="5851525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9"/>
            <a:ext cx="6019800" cy="5851525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925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8"/>
            <a:ext cx="7772400" cy="1470025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92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4CC3D-DF07-47DA-9153-F0BFC9F7B6A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889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203" y="3859718"/>
            <a:ext cx="9156406" cy="3004978"/>
            <a:chOff x="-4" y="2431"/>
            <a:chExt cx="624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2431"/>
              <a:ext cx="6248" cy="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624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9808" tIns="64904" rIns="129808" bIns="64904" anchor="ctr"/>
            <a:lstStyle>
              <a:lvl1pPr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1054100" indent="-404813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622425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2271713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921000" indent="-325438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33782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38354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42926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47498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203" y="-6695"/>
            <a:ext cx="9156406" cy="3877571"/>
            <a:chOff x="-4" y="-4"/>
            <a:chExt cx="624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4"/>
              <a:ext cx="6248" cy="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624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9808" tIns="64904" rIns="129808" bIns="64904" anchor="ctr"/>
            <a:lstStyle>
              <a:lvl1pPr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1054100" indent="-404813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622425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2271713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921000" indent="-325438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33782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38354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42926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47498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2652370"/>
            <a:ext cx="9144000" cy="228637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3" tIns="43641" rIns="87283" bIns="43641" anchor="ctr"/>
          <a:lstStyle/>
          <a:p>
            <a:pPr algn="ctr" defTabSz="873162" fontAlgn="base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grpSp>
        <p:nvGrpSpPr>
          <p:cNvPr id="11" name="Oval 13"/>
          <p:cNvGrpSpPr>
            <a:grpSpLocks/>
          </p:cNvGrpSpPr>
          <p:nvPr/>
        </p:nvGrpSpPr>
        <p:grpSpPr bwMode="auto">
          <a:xfrm>
            <a:off x="-6203" y="1596778"/>
            <a:ext cx="9156406" cy="5115046"/>
            <a:chOff x="-4" y="1006"/>
            <a:chExt cx="6248" cy="3222"/>
          </a:xfrm>
        </p:grpSpPr>
        <p:pic>
          <p:nvPicPr>
            <p:cNvPr id="12" name="Oval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006"/>
              <a:ext cx="624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914" y="1479"/>
              <a:ext cx="4412" cy="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9808" tIns="64904" rIns="129808" bIns="64904" anchor="ctr"/>
            <a:lstStyle>
              <a:lvl1pPr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1054100" indent="-404813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622425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2271713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921000" indent="-325438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33782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38354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42926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47498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9738" y="3551416"/>
            <a:ext cx="3976817" cy="62003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30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4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2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44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51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9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790" y="2201675"/>
            <a:ext cx="5062090" cy="1260410"/>
          </a:xfrm>
          <a:effectLst/>
        </p:spPr>
        <p:txBody>
          <a:bodyPr/>
          <a:lstStyle>
            <a:lvl1pPr marL="430390" indent="-307421"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C09F-CF8D-44B6-BA45-8F5722E62E3D}" type="datetime1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CDD4C-E27F-4A10-97C9-453702A62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285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6"/>
          <p:cNvGrpSpPr>
            <a:grpSpLocks/>
          </p:cNvGrpSpPr>
          <p:nvPr/>
        </p:nvGrpSpPr>
        <p:grpSpPr bwMode="auto">
          <a:xfrm>
            <a:off x="-6203" y="5102772"/>
            <a:ext cx="9156406" cy="1761923"/>
            <a:chOff x="-4" y="3214"/>
            <a:chExt cx="6248" cy="1110"/>
          </a:xfrm>
        </p:grpSpPr>
        <p:pic>
          <p:nvPicPr>
            <p:cNvPr id="5" name="Rectangl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3214"/>
              <a:ext cx="6248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3216"/>
              <a:ext cx="624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9808" tIns="64904" rIns="129808" bIns="64904" anchor="ctr"/>
            <a:lstStyle>
              <a:lvl1pPr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1054100" indent="-404813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622425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2271713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921000" indent="-325438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33782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38354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42926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47498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7"/>
          <p:cNvGrpSpPr>
            <a:grpSpLocks/>
          </p:cNvGrpSpPr>
          <p:nvPr/>
        </p:nvGrpSpPr>
        <p:grpSpPr bwMode="auto">
          <a:xfrm>
            <a:off x="-6203" y="-6695"/>
            <a:ext cx="9156406" cy="5121741"/>
            <a:chOff x="-4" y="-4"/>
            <a:chExt cx="6248" cy="3226"/>
          </a:xfrm>
        </p:grpSpPr>
        <p:pic>
          <p:nvPicPr>
            <p:cNvPr id="8" name="Rectangl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4"/>
              <a:ext cx="6248" cy="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6240" cy="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9808" tIns="64904" rIns="129808" bIns="64904" anchor="ctr"/>
            <a:lstStyle>
              <a:lvl1pPr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1054100" indent="-404813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622425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2271713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921000" indent="-325438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33782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38354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42926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47498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3768218"/>
            <a:ext cx="9144000" cy="228637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3" tIns="43641" rIns="87283" bIns="43641" anchor="ctr"/>
          <a:lstStyle/>
          <a:p>
            <a:pPr algn="ctr" defTabSz="873162" fontAlgn="base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grpSp>
        <p:nvGrpSpPr>
          <p:cNvPr id="11" name="Oval 9"/>
          <p:cNvGrpSpPr>
            <a:grpSpLocks/>
          </p:cNvGrpSpPr>
          <p:nvPr/>
        </p:nvGrpSpPr>
        <p:grpSpPr bwMode="auto">
          <a:xfrm>
            <a:off x="-6203" y="1596778"/>
            <a:ext cx="9156406" cy="5115046"/>
            <a:chOff x="-4" y="1006"/>
            <a:chExt cx="6248" cy="3222"/>
          </a:xfrm>
        </p:grpSpPr>
        <p:pic>
          <p:nvPicPr>
            <p:cNvPr id="12" name="Oval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006"/>
              <a:ext cx="624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914" y="1479"/>
              <a:ext cx="4412" cy="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9808" tIns="64904" rIns="129808" bIns="64904" anchor="ctr"/>
            <a:lstStyle>
              <a:lvl1pPr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1054100" indent="-404813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622425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2271713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921000" indent="-325438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33782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38354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42926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47498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4" name="Rectangle 6"/>
          <p:cNvGrpSpPr>
            <a:grpSpLocks/>
          </p:cNvGrpSpPr>
          <p:nvPr/>
        </p:nvGrpSpPr>
        <p:grpSpPr bwMode="auto">
          <a:xfrm>
            <a:off x="-6203" y="3859718"/>
            <a:ext cx="9156406" cy="3004978"/>
            <a:chOff x="-4" y="2431"/>
            <a:chExt cx="6248" cy="1893"/>
          </a:xfrm>
        </p:grpSpPr>
        <p:pic>
          <p:nvPicPr>
            <p:cNvPr id="15" name="Rectangle 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2431"/>
              <a:ext cx="6248" cy="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0" y="2436"/>
              <a:ext cx="624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9808" tIns="64904" rIns="129808" bIns="64904" anchor="ctr"/>
            <a:lstStyle>
              <a:lvl1pPr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1054100" indent="-404813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622425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2271713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921000" indent="-325438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33782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38354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42926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47498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7" name="Rectangle 7"/>
          <p:cNvGrpSpPr>
            <a:grpSpLocks/>
          </p:cNvGrpSpPr>
          <p:nvPr/>
        </p:nvGrpSpPr>
        <p:grpSpPr bwMode="auto">
          <a:xfrm>
            <a:off x="-6203" y="-6695"/>
            <a:ext cx="9156406" cy="3877571"/>
            <a:chOff x="-4" y="-4"/>
            <a:chExt cx="6248" cy="2442"/>
          </a:xfrm>
        </p:grpSpPr>
        <p:pic>
          <p:nvPicPr>
            <p:cNvPr id="18" name="Rectangle 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4"/>
              <a:ext cx="6248" cy="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624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9808" tIns="64904" rIns="129808" bIns="64904" anchor="ctr"/>
            <a:lstStyle>
              <a:lvl1pPr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1054100" indent="-404813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622425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2271713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921000" indent="-325438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33782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38354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42926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47498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2652370"/>
            <a:ext cx="9144000" cy="228637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3" tIns="43641" rIns="87283" bIns="43641" anchor="ctr"/>
          <a:lstStyle/>
          <a:p>
            <a:pPr algn="ctr" defTabSz="873162" fontAlgn="base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grpSp>
        <p:nvGrpSpPr>
          <p:cNvPr id="21" name="Oval 9"/>
          <p:cNvGrpSpPr>
            <a:grpSpLocks/>
          </p:cNvGrpSpPr>
          <p:nvPr/>
        </p:nvGrpSpPr>
        <p:grpSpPr bwMode="auto">
          <a:xfrm>
            <a:off x="-6203" y="1596778"/>
            <a:ext cx="9156406" cy="5115046"/>
            <a:chOff x="-4" y="1006"/>
            <a:chExt cx="6248" cy="3222"/>
          </a:xfrm>
        </p:grpSpPr>
        <p:pic>
          <p:nvPicPr>
            <p:cNvPr id="22" name="Oval 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006"/>
              <a:ext cx="624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914" y="1479"/>
              <a:ext cx="4412" cy="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9808" tIns="64904" rIns="129808" bIns="64904" anchor="ctr"/>
            <a:lstStyle>
              <a:lvl1pPr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1054100" indent="-404813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622425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2271713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921000" indent="-325438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33782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38354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42926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47498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85" y="1527146"/>
            <a:ext cx="4209383" cy="1703361"/>
          </a:xfrm>
          <a:effectLst/>
        </p:spPr>
        <p:txBody>
          <a:bodyPr anchor="b"/>
          <a:lstStyle>
            <a:lvl1pPr algn="r">
              <a:defRPr sz="31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6797" y="3238602"/>
            <a:ext cx="4212084" cy="587242"/>
          </a:xfrm>
        </p:spPr>
        <p:txBody>
          <a:bodyPr/>
          <a:lstStyle>
            <a:lvl1pPr marL="0" indent="0" algn="r">
              <a:buNone/>
              <a:defRPr sz="1300">
                <a:solidFill>
                  <a:schemeClr val="tx2"/>
                </a:solidFill>
              </a:defRPr>
            </a:lvl1pPr>
            <a:lvl2pPr marL="3074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148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222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29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37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445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519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593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6B735-20CC-45A6-9AF1-4CEFC0B6CADB}" type="datetime1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94A7A-1164-43E5-A6BA-0B387F279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136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ectangle 7"/>
          <p:cNvGrpSpPr>
            <a:grpSpLocks/>
          </p:cNvGrpSpPr>
          <p:nvPr/>
        </p:nvGrpSpPr>
        <p:grpSpPr bwMode="auto">
          <a:xfrm>
            <a:off x="-6203" y="3859718"/>
            <a:ext cx="9156406" cy="3004978"/>
            <a:chOff x="-4" y="2431"/>
            <a:chExt cx="6248" cy="1893"/>
          </a:xfrm>
        </p:grpSpPr>
        <p:pic>
          <p:nvPicPr>
            <p:cNvPr id="6" name="Rectangl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2431"/>
              <a:ext cx="6248" cy="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624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9808" tIns="64904" rIns="129808" bIns="64904" anchor="ctr"/>
            <a:lstStyle>
              <a:lvl1pPr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1054100" indent="-404813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622425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2271713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921000" indent="-325438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33782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38354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42926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47498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8" name="Rectangle 8"/>
          <p:cNvGrpSpPr>
            <a:grpSpLocks/>
          </p:cNvGrpSpPr>
          <p:nvPr/>
        </p:nvGrpSpPr>
        <p:grpSpPr bwMode="auto">
          <a:xfrm>
            <a:off x="-6203" y="-6695"/>
            <a:ext cx="9156406" cy="3877571"/>
            <a:chOff x="-4" y="-4"/>
            <a:chExt cx="6248" cy="2442"/>
          </a:xfrm>
        </p:grpSpPr>
        <p:pic>
          <p:nvPicPr>
            <p:cNvPr id="9" name="Rectangl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4"/>
              <a:ext cx="6248" cy="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624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9808" tIns="64904" rIns="129808" bIns="64904" anchor="ctr"/>
            <a:lstStyle>
              <a:lvl1pPr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1054100" indent="-404813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622425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2271713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921000" indent="-325438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33782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38354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42926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47498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2652370"/>
            <a:ext cx="9144000" cy="228637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9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5000">
                <a:srgbClr val="FFFFFF">
                  <a:alpha val="0"/>
                </a:srgbClr>
              </a:gs>
              <a:gs pos="64999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3" tIns="43641" rIns="87283" bIns="43641" anchor="ctr"/>
          <a:lstStyle/>
          <a:p>
            <a:pPr algn="ctr" defTabSz="873162" fontAlgn="base"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grpSp>
        <p:nvGrpSpPr>
          <p:cNvPr id="12" name="Oval 10"/>
          <p:cNvGrpSpPr>
            <a:grpSpLocks/>
          </p:cNvGrpSpPr>
          <p:nvPr/>
        </p:nvGrpSpPr>
        <p:grpSpPr bwMode="auto">
          <a:xfrm>
            <a:off x="-6203" y="1596778"/>
            <a:ext cx="9156406" cy="5115046"/>
            <a:chOff x="-4" y="1006"/>
            <a:chExt cx="6248" cy="3222"/>
          </a:xfrm>
        </p:grpSpPr>
        <p:pic>
          <p:nvPicPr>
            <p:cNvPr id="13" name="Oval 1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006"/>
              <a:ext cx="624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914" y="1479"/>
              <a:ext cx="4412" cy="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9808" tIns="64904" rIns="129808" bIns="64904" anchor="ctr"/>
            <a:lstStyle>
              <a:lvl1pPr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1054100" indent="-404813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622425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2271713" indent="-323850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921000" indent="-325438" algn="l" defTabSz="129857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33782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38354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42926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4749800" indent="-325438" defTabSz="1298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smtClean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57161" y="803410"/>
            <a:ext cx="2902923" cy="2198523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lIns="61484" tIns="30742" rIns="61484" bIns="30742" rtlCol="0">
            <a:normAutofit/>
            <a:flatTx/>
          </a:bodyPr>
          <a:lstStyle>
            <a:lvl1pPr marL="0" indent="0" algn="ctr">
              <a:buNone/>
              <a:defRPr sz="1300"/>
            </a:lvl1pPr>
            <a:lvl2pPr marL="307421" indent="0">
              <a:buNone/>
              <a:defRPr sz="1900"/>
            </a:lvl2pPr>
            <a:lvl3pPr marL="614843" indent="0">
              <a:buNone/>
              <a:defRPr sz="1600"/>
            </a:lvl3pPr>
            <a:lvl4pPr marL="922264" indent="0">
              <a:buNone/>
              <a:defRPr sz="1300"/>
            </a:lvl4pPr>
            <a:lvl5pPr marL="1229685" indent="0">
              <a:buNone/>
              <a:defRPr sz="1300"/>
            </a:lvl5pPr>
            <a:lvl6pPr marL="1537106" indent="0">
              <a:buNone/>
              <a:defRPr sz="1300"/>
            </a:lvl6pPr>
            <a:lvl7pPr marL="1844528" indent="0">
              <a:buNone/>
              <a:defRPr sz="1300"/>
            </a:lvl7pPr>
            <a:lvl8pPr marL="2151949" indent="0">
              <a:buNone/>
              <a:defRPr sz="1300"/>
            </a:lvl8pPr>
            <a:lvl9pPr marL="2459370" indent="0">
              <a:buNone/>
              <a:defRPr sz="1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335" y="710267"/>
            <a:ext cx="2606136" cy="1520379"/>
          </a:xfrm>
        </p:spPr>
        <p:txBody>
          <a:bodyPr anchor="b"/>
          <a:lstStyle>
            <a:lvl1pPr marL="122969" indent="-122969">
              <a:buFont typeface="Georgia" pitchFamily="18" charset="0"/>
              <a:buChar char="*"/>
              <a:defRPr sz="1100"/>
            </a:lvl1pPr>
            <a:lvl2pPr marL="307421" indent="0">
              <a:buNone/>
              <a:defRPr sz="800"/>
            </a:lvl2pPr>
            <a:lvl3pPr marL="614843" indent="0">
              <a:buNone/>
              <a:defRPr sz="700"/>
            </a:lvl3pPr>
            <a:lvl4pPr marL="922264" indent="0">
              <a:buNone/>
              <a:defRPr sz="600"/>
            </a:lvl4pPr>
            <a:lvl5pPr marL="1229685" indent="0">
              <a:buNone/>
              <a:defRPr sz="600"/>
            </a:lvl5pPr>
            <a:lvl6pPr marL="1537106" indent="0">
              <a:buNone/>
              <a:defRPr sz="600"/>
            </a:lvl6pPr>
            <a:lvl7pPr marL="1844528" indent="0">
              <a:buNone/>
              <a:defRPr sz="600"/>
            </a:lvl7pPr>
            <a:lvl8pPr marL="2151949" indent="0">
              <a:buNone/>
              <a:defRPr sz="600"/>
            </a:lvl8pPr>
            <a:lvl9pPr marL="2459370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75" y="3138025"/>
            <a:ext cx="4503480" cy="80341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57B7-EF44-4325-BEF8-74168980F716}" type="datetime1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6945A-62BA-4E15-9567-22F2480EE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12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91"/>
            <a:ext cx="5111750" cy="585311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4" indent="0">
              <a:buNone/>
              <a:defRPr sz="1000"/>
            </a:lvl3pPr>
            <a:lvl4pPr marL="1371591" indent="0">
              <a:buNone/>
              <a:defRPr sz="900"/>
            </a:lvl4pPr>
            <a:lvl5pPr marL="1828787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79" indent="0">
              <a:buNone/>
              <a:defRPr sz="900"/>
            </a:lvl8pPr>
            <a:lvl9pPr marL="36575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8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4" indent="0">
              <a:buNone/>
              <a:defRPr sz="2400"/>
            </a:lvl3pPr>
            <a:lvl4pPr marL="1371591" indent="0">
              <a:buNone/>
              <a:defRPr sz="2000"/>
            </a:lvl4pPr>
            <a:lvl5pPr marL="1828787" indent="0">
              <a:buNone/>
              <a:defRPr sz="2000"/>
            </a:lvl5pPr>
            <a:lvl6pPr marL="2285985" indent="0">
              <a:buNone/>
              <a:defRPr sz="2000"/>
            </a:lvl6pPr>
            <a:lvl7pPr marL="2743182" indent="0">
              <a:buNone/>
              <a:defRPr sz="2000"/>
            </a:lvl7pPr>
            <a:lvl8pPr marL="3200379" indent="0">
              <a:buNone/>
              <a:defRPr sz="2000"/>
            </a:lvl8pPr>
            <a:lvl9pPr marL="365757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4" indent="0">
              <a:buNone/>
              <a:defRPr sz="1000"/>
            </a:lvl3pPr>
            <a:lvl4pPr marL="1371591" indent="0">
              <a:buNone/>
              <a:defRPr sz="900"/>
            </a:lvl4pPr>
            <a:lvl5pPr marL="1828787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79" indent="0">
              <a:buNone/>
              <a:defRPr sz="900"/>
            </a:lvl8pPr>
            <a:lvl9pPr marL="36575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9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/>
          <a:lstStyle/>
          <a:p>
            <a:fld id="{EFEE313A-D0A4-4944-9EFA-4159A3DD3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0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895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0824" y="44664"/>
            <a:ext cx="964853" cy="5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624"/>
            <a:ext cx="7014728" cy="58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6"/>
            <a:ext cx="4620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EFEE313A-D0A4-4944-9EFA-4159A3DD3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13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39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5" indent="-285748" algn="l" defTabSz="91439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9" indent="-228599" algn="l" defTabSz="9143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6" indent="-228599" algn="l" defTabSz="91439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3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0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7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4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1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5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2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9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6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8952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0821" y="44659"/>
            <a:ext cx="964853" cy="5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624"/>
            <a:ext cx="7014728" cy="58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1"/>
            <a:ext cx="4620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ftr="0" dt="0"/>
  <p:txStyles>
    <p:titleStyle>
      <a:lvl1pPr algn="ctr" defTabSz="91439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5" indent="-285748" algn="l" defTabSz="91439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9" indent="-228599" algn="l" defTabSz="9143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6" indent="-228599" algn="l" defTabSz="91439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3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0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7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4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1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5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2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9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6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895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0824" y="44664"/>
            <a:ext cx="964853" cy="5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624"/>
            <a:ext cx="7014728" cy="58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6"/>
            <a:ext cx="4620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4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ctr" defTabSz="91439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5" indent="-285748" algn="l" defTabSz="91439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9" indent="-228599" algn="l" defTabSz="9143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6" indent="-228599" algn="l" defTabSz="91439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3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0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7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4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1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5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2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9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6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895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0824" y="44664"/>
            <a:ext cx="964853" cy="5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624"/>
            <a:ext cx="7014728" cy="58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6"/>
            <a:ext cx="4620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5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ftr="0" dt="0"/>
  <p:txStyles>
    <p:titleStyle>
      <a:lvl1pPr algn="ctr" defTabSz="91439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5" indent="-285748" algn="l" defTabSz="91439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9" indent="-228599" algn="l" defTabSz="9143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6" indent="-228599" algn="l" defTabSz="91439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3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0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7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4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1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5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2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9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6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895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0824" y="44664"/>
            <a:ext cx="964853" cy="5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624"/>
            <a:ext cx="7014728" cy="58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6"/>
            <a:ext cx="4620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ctr" defTabSz="91439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5" indent="-285748" algn="l" defTabSz="91439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9" indent="-228599" algn="l" defTabSz="9143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6" indent="-228599" algn="l" defTabSz="91439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3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0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7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4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1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5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2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9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6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895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0824" y="44664"/>
            <a:ext cx="964853" cy="5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624"/>
            <a:ext cx="7014728" cy="58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4448" y="6453376"/>
            <a:ext cx="4620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4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hdr="0" ftr="0" dt="0"/>
  <p:txStyles>
    <p:titleStyle>
      <a:lvl1pPr algn="ctr" defTabSz="91439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5" indent="-285748" algn="l" defTabSz="91439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9" indent="-228599" algn="l" defTabSz="9143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6" indent="-228599" algn="l" defTabSz="91439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3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0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7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4" indent="-228599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1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5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2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9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6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793651" y="4371891"/>
            <a:ext cx="6511933" cy="11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83" tIns="43641" rIns="87283" bIns="43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388" y="731996"/>
            <a:ext cx="6400283" cy="34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83" tIns="43641" rIns="87283" bIns="43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171812" y="6171754"/>
            <a:ext cx="2515246" cy="36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83" tIns="43641" rIns="87283" bIns="43641" numCol="1" anchor="ctr" anchorCtr="0" compatLnSpc="1">
            <a:prstTxWarp prst="textNoShape">
              <a:avLst/>
            </a:prstTxWarp>
          </a:bodyPr>
          <a:lstStyle>
            <a:lvl1pPr algn="r" defTabSz="873162">
              <a:defRPr sz="1100" b="1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8949CE-AFC8-43B4-B74B-F51989BB8C2A}" type="datetime1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19.12.2013</a:t>
            </a:fld>
            <a:endParaRPr lang="ru-RU">
              <a:latin typeface="Calibri" pitchFamily="34" charset="0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56942" y="6171754"/>
            <a:ext cx="3352628" cy="36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83" tIns="43641" rIns="87283" bIns="43641" numCol="1" anchor="ctr" anchorCtr="0" compatLnSpc="1">
            <a:prstTxWarp prst="textNoShape">
              <a:avLst/>
            </a:prstTxWarp>
          </a:bodyPr>
          <a:lstStyle>
            <a:lvl1pPr algn="l" defTabSz="873162">
              <a:defRPr sz="1100" b="1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3809570" y="6171754"/>
            <a:ext cx="1828800" cy="36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83" tIns="43641" rIns="87283" bIns="43641" numCol="1" anchor="ctr" anchorCtr="0" compatLnSpc="1">
            <a:prstTxWarp prst="textNoShape">
              <a:avLst/>
            </a:prstTxWarp>
          </a:bodyPr>
          <a:lstStyle>
            <a:lvl1pPr defTabSz="873162">
              <a:defRPr sz="1100" b="1">
                <a:solidFill>
                  <a:srgbClr val="7F7F7F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F4E378D-18F3-43EC-8696-E0E7343C3B38}" type="slidenum">
              <a:rPr lang="ru-RU"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1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marL="304219" indent="-304219" algn="r" defTabSz="873162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4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Arial" charset="0"/>
          <a:ea typeface="+mj-ea"/>
          <a:cs typeface="+mj-cs"/>
        </a:defRPr>
      </a:lvl1pPr>
      <a:lvl2pPr marL="304219" indent="-304219" algn="r" defTabSz="873162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400" b="1">
          <a:solidFill>
            <a:schemeClr val="tx1"/>
          </a:solidFill>
          <a:latin typeface="Arial" charset="0"/>
        </a:defRPr>
      </a:lvl2pPr>
      <a:lvl3pPr marL="304219" indent="-304219" algn="r" defTabSz="873162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400" b="1">
          <a:solidFill>
            <a:schemeClr val="tx1"/>
          </a:solidFill>
          <a:latin typeface="Arial" charset="0"/>
        </a:defRPr>
      </a:lvl3pPr>
      <a:lvl4pPr marL="304219" indent="-304219" algn="r" defTabSz="873162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400" b="1">
          <a:solidFill>
            <a:schemeClr val="tx1"/>
          </a:solidFill>
          <a:latin typeface="Arial" charset="0"/>
        </a:defRPr>
      </a:lvl4pPr>
      <a:lvl5pPr marL="304219" indent="-304219" algn="r" defTabSz="873162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4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7757" indent="-173992" algn="l" defTabSz="873162" rtl="0" eaLnBrk="0" fontAlgn="base" hangingPunct="0">
        <a:spcBef>
          <a:spcPct val="20000"/>
        </a:spcBef>
        <a:spcAft>
          <a:spcPts val="286"/>
        </a:spcAft>
        <a:buClr>
          <a:srgbClr val="C3260C"/>
        </a:buClr>
        <a:buSzPct val="130000"/>
        <a:buFont typeface="Georgia" pitchFamily="18" charset="0"/>
        <a:buChar char="*"/>
        <a:defRPr sz="2100" kern="1200">
          <a:solidFill>
            <a:srgbClr val="404040"/>
          </a:solidFill>
          <a:latin typeface="Arial" charset="0"/>
          <a:ea typeface="+mn-ea"/>
          <a:cs typeface="+mn-cs"/>
        </a:defRPr>
      </a:lvl1pPr>
      <a:lvl2pPr marL="523043" indent="-173992" algn="l" defTabSz="873162" rtl="0" eaLnBrk="0" fontAlgn="base" hangingPunct="0">
        <a:spcBef>
          <a:spcPct val="20000"/>
        </a:spcBef>
        <a:spcAft>
          <a:spcPts val="286"/>
        </a:spcAft>
        <a:buClr>
          <a:srgbClr val="C3260C"/>
        </a:buClr>
        <a:buSzPct val="130000"/>
        <a:buFont typeface="Georgia" pitchFamily="18" charset="0"/>
        <a:buChar char="*"/>
        <a:defRPr sz="1900" kern="1200">
          <a:solidFill>
            <a:srgbClr val="404040"/>
          </a:solidFill>
          <a:latin typeface="Arial" charset="0"/>
          <a:ea typeface="+mn-ea"/>
          <a:cs typeface="+mn-cs"/>
        </a:defRPr>
      </a:lvl2pPr>
      <a:lvl3pPr marL="784565" indent="-173992" algn="l" defTabSz="873162" rtl="0" eaLnBrk="0" fontAlgn="base" hangingPunct="0">
        <a:spcBef>
          <a:spcPct val="20000"/>
        </a:spcBef>
        <a:spcAft>
          <a:spcPts val="286"/>
        </a:spcAft>
        <a:buClr>
          <a:srgbClr val="C3260C"/>
        </a:buClr>
        <a:buSzPct val="130000"/>
        <a:buFont typeface="Georgia" pitchFamily="18" charset="0"/>
        <a:buChar char="*"/>
        <a:defRPr sz="1700" kern="1200">
          <a:solidFill>
            <a:srgbClr val="404040"/>
          </a:solidFill>
          <a:latin typeface="Arial" charset="0"/>
          <a:ea typeface="+mn-ea"/>
          <a:cs typeface="+mn-cs"/>
        </a:defRPr>
      </a:lvl3pPr>
      <a:lvl4pPr marL="1047154" indent="-173992" algn="l" defTabSz="873162" rtl="0" eaLnBrk="0" fontAlgn="base" hangingPunct="0">
        <a:spcBef>
          <a:spcPct val="20000"/>
        </a:spcBef>
        <a:spcAft>
          <a:spcPts val="286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Arial" charset="0"/>
          <a:ea typeface="+mn-ea"/>
          <a:cs typeface="+mn-cs"/>
        </a:defRPr>
      </a:lvl4pPr>
      <a:lvl5pPr marL="1325754" indent="-173992" algn="l" defTabSz="873162" rtl="0" eaLnBrk="0" fontAlgn="base" hangingPunct="0">
        <a:spcBef>
          <a:spcPct val="20000"/>
        </a:spcBef>
        <a:spcAft>
          <a:spcPts val="286"/>
        </a:spcAft>
        <a:buClr>
          <a:srgbClr val="C3260C"/>
        </a:buClr>
        <a:buSzPct val="130000"/>
        <a:buFont typeface="Georgia" pitchFamily="18" charset="0"/>
        <a:buChar char="*"/>
        <a:defRPr sz="1300" kern="1200">
          <a:solidFill>
            <a:srgbClr val="404040"/>
          </a:solidFill>
          <a:latin typeface="Arial" charset="0"/>
          <a:ea typeface="+mn-ea"/>
          <a:cs typeface="+mn-cs"/>
        </a:defRPr>
      </a:lvl5pPr>
      <a:lvl6pPr marL="1119013" indent="-122969" algn="l" defTabSz="614843" rtl="0" eaLnBrk="1" latinLnBrk="0" hangingPunct="1">
        <a:spcBef>
          <a:spcPct val="20000"/>
        </a:spcBef>
        <a:spcAft>
          <a:spcPts val="20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21912" indent="-122969" algn="l" defTabSz="614843" rtl="0" eaLnBrk="1" latinLnBrk="0" hangingPunct="1">
        <a:spcBef>
          <a:spcPct val="20000"/>
        </a:spcBef>
        <a:spcAft>
          <a:spcPts val="20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37106" indent="-122969" algn="l" defTabSz="614843" rtl="0" eaLnBrk="1" latinLnBrk="0" hangingPunct="1">
        <a:spcBef>
          <a:spcPct val="20000"/>
        </a:spcBef>
        <a:spcAft>
          <a:spcPts val="20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40004" indent="-122969" algn="l" defTabSz="614843" rtl="0" eaLnBrk="1" latinLnBrk="0" hangingPunct="1">
        <a:spcBef>
          <a:spcPct val="20000"/>
        </a:spcBef>
        <a:spcAft>
          <a:spcPts val="20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1484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7421" algn="l" defTabSz="61484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4843" algn="l" defTabSz="61484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2264" algn="l" defTabSz="61484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9685" algn="l" defTabSz="61484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7106" algn="l" defTabSz="61484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44528" algn="l" defTabSz="61484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1949" algn="l" defTabSz="61484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59370" algn="l" defTabSz="61484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8932" y="692696"/>
            <a:ext cx="7920880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sz="21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6" y="1844824"/>
            <a:ext cx="7488831" cy="163121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ДВ РУМЦ как механизм сетевого взаимодействия: возможности и задачи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4077111"/>
            <a:ext cx="4572000" cy="1200329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 lvl="0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Фаткулин Анвир Амрулович,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директор – заместитель председателя президиума ДВ РУМЦ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15096" y="5733256"/>
            <a:ext cx="4572000" cy="369332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Владивосток 20.12.2013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8932" y="764704"/>
            <a:ext cx="7920880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900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cs typeface="Times New Roman"/>
              </a:rPr>
              <a:t>Из РЕШЕНИЯ Ученого совета ДВФУ от 28.11.2013 г.</a:t>
            </a:r>
            <a:endParaRPr lang="ru-RU" sz="19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cs typeface="Times New Roman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12325" y="1844824"/>
            <a:ext cx="8707315" cy="460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0" rIns="91424" bIns="45710"/>
          <a:lstStyle/>
          <a:p>
            <a:pPr marL="342898" indent="-342898" algn="just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Директорам школ, председателям учебно-методических советов ДВ РУМЦ, представляющим ДВФУ,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обеспечить использование механизмов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возможностей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 РУМЦ для профессиональной коммуникации с вузами-партнерами, объединениями работодателей, предприятиями и организациями социальной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сферы. Директору ДВ РУМЦ А.А. </a:t>
            </a:r>
            <a:r>
              <a:rPr lang="ru-RU" sz="17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Фаткулину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представить отчет на рассмотрение членов Ученого совета в мае 2014 г.</a:t>
            </a:r>
            <a:endParaRPr lang="ru-RU" sz="1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898" indent="-342898" algn="just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Поддержать формирование инфраструктурного проекта «Сетевое взаимодействие» в рамках Программы развития ДВФУ. </a:t>
            </a:r>
            <a:r>
              <a:rPr lang="ru-RU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представления документов 01 февраля 2014 г.</a:t>
            </a:r>
            <a:endParaRPr lang="ru-RU" sz="1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898" indent="-342898" algn="just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Принять предложенный проект Плана работы ДВ РУМЦ на 2014 год за основу, утвердить план после включения предложений школ ДВФУ,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других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вузов (срок: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15.01.2014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г.).</a:t>
            </a:r>
          </a:p>
          <a:p>
            <a:pPr marL="342898" indent="-342898" algn="just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Директору ДВ РУМЦ А.А. </a:t>
            </a:r>
            <a:r>
              <a:rPr lang="ru-RU" sz="1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Фаткулину</a:t>
            </a:r>
            <a:r>
              <a:rPr lang="ru-RU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обеспечить повышение </a:t>
            </a:r>
            <a:r>
              <a:rPr lang="ru-RU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эффективности экономической </a:t>
            </a:r>
            <a:r>
              <a:rPr lang="ru-RU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ДВ РУМЦ не менее чем на 20 % от фактических значений 2013 года. Представить промежуточный отчет об эффективности экономической деятельности ДВ РУМЦ в 2014 году на рассмотрение членов Ученого совета в июне 2014 года.</a:t>
            </a:r>
          </a:p>
          <a:p>
            <a:pPr algn="just" fontAlgn="base">
              <a:spcBef>
                <a:spcPct val="0"/>
              </a:spcBef>
              <a:spcAft>
                <a:spcPts val="300"/>
              </a:spcAft>
              <a:defRPr/>
            </a:pPr>
            <a:endParaRPr lang="ru-RU" sz="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25796" y="1234177"/>
            <a:ext cx="7606645" cy="610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7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по </a:t>
            </a:r>
            <a:r>
              <a:rPr lang="ru-RU" sz="17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вопросу «О работе Дальневосточного регионального учебно-методического центра в 2013 году и плане работ на 2014 год»:</a:t>
            </a:r>
            <a:endParaRPr lang="ru-RU" sz="1700" b="1" i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8932" y="764704"/>
            <a:ext cx="7920880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900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cs typeface="Times New Roman"/>
              </a:rPr>
              <a:t>Участники и результаты сетевого взаимодействия</a:t>
            </a:r>
            <a:endParaRPr lang="ru-RU" sz="19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8934" y="1556793"/>
            <a:ext cx="201622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Ректорат ДВФУ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31942" y="2420888"/>
            <a:ext cx="2664296" cy="18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Процессы сетевого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5656" y="2996952"/>
            <a:ext cx="2016224" cy="11125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Председатели и члены УМС ДВ РУМЦ, ППС школ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8934" y="2588262"/>
            <a:ext cx="201622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Школы ДВФУ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5978" y="1556793"/>
            <a:ext cx="201622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ВУЗЫ ДВФО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8934" y="4293096"/>
            <a:ext cx="201622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Дирекция ДВ РУМЦ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6256" y="1556793"/>
            <a:ext cx="201622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Объединения работодателей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87762" y="2420888"/>
            <a:ext cx="201622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Предприятия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03450" y="3320988"/>
            <a:ext cx="201622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Организации, органы власти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03450" y="4221088"/>
            <a:ext cx="201622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ДВО РАН и др.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52601" y="5085184"/>
            <a:ext cx="8013516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Договоры, соглашения, проекты, образовательные 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программы, 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технологии 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обучения, формы взаимодействия с работодателями,  современные учебники и учебные пособия, ЭУММ, грифы ДВ РУМЦ, экспертизы, заключения, предложения, конкурсы, конференции, обмен опытом,  мастер-классы, положения, базы данных и др.</a:t>
            </a:r>
          </a:p>
        </p:txBody>
      </p:sp>
      <p:cxnSp>
        <p:nvCxnSpPr>
          <p:cNvPr id="19" name="Прямая соединительная линия 18"/>
          <p:cNvCxnSpPr>
            <a:stCxn id="5" idx="3"/>
            <a:endCxn id="10" idx="1"/>
          </p:cNvCxnSpPr>
          <p:nvPr/>
        </p:nvCxnSpPr>
        <p:spPr>
          <a:xfrm>
            <a:off x="2915164" y="1844825"/>
            <a:ext cx="144082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718992" y="1844826"/>
            <a:ext cx="0" cy="4956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63688" y="2340496"/>
            <a:ext cx="25922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763688" y="2340496"/>
            <a:ext cx="0" cy="2477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355976" y="2340496"/>
            <a:ext cx="216024" cy="2477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7" idx="0"/>
            <a:endCxn id="10" idx="2"/>
          </p:cNvCxnSpPr>
          <p:nvPr/>
        </p:nvCxnSpPr>
        <p:spPr>
          <a:xfrm flipV="1">
            <a:off x="5364088" y="2132874"/>
            <a:ext cx="0" cy="2880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926243" y="2780928"/>
            <a:ext cx="138579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2" idx="3"/>
          </p:cNvCxnSpPr>
          <p:nvPr/>
        </p:nvCxnSpPr>
        <p:spPr>
          <a:xfrm>
            <a:off x="2915155" y="4581128"/>
            <a:ext cx="91809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3791740" y="4005064"/>
            <a:ext cx="672248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3499020" y="3553242"/>
            <a:ext cx="5329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115616" y="3164326"/>
            <a:ext cx="0" cy="11287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9" idx="1"/>
          </p:cNvCxnSpPr>
          <p:nvPr/>
        </p:nvCxnSpPr>
        <p:spPr>
          <a:xfrm flipH="1">
            <a:off x="1115616" y="3553242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403648" y="2132874"/>
            <a:ext cx="0" cy="4554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endCxn id="16" idx="1"/>
          </p:cNvCxnSpPr>
          <p:nvPr/>
        </p:nvCxnSpPr>
        <p:spPr>
          <a:xfrm>
            <a:off x="6300192" y="3973252"/>
            <a:ext cx="603258" cy="5358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endCxn id="15" idx="1"/>
          </p:cNvCxnSpPr>
          <p:nvPr/>
        </p:nvCxnSpPr>
        <p:spPr>
          <a:xfrm>
            <a:off x="6708359" y="3480878"/>
            <a:ext cx="195099" cy="1281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6552220" y="2749133"/>
            <a:ext cx="312262" cy="2478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13" idx="1"/>
          </p:cNvCxnSpPr>
          <p:nvPr/>
        </p:nvCxnSpPr>
        <p:spPr>
          <a:xfrm flipH="1">
            <a:off x="6228184" y="1844842"/>
            <a:ext cx="648072" cy="7434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трелка вправо 75"/>
          <p:cNvSpPr/>
          <p:nvPr/>
        </p:nvSpPr>
        <p:spPr>
          <a:xfrm rot="5400000">
            <a:off x="4932040" y="4545626"/>
            <a:ext cx="864096" cy="21502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  <p:cxnSp>
        <p:nvCxnSpPr>
          <p:cNvPr id="79" name="Прямая соединительная линия 78"/>
          <p:cNvCxnSpPr>
            <a:stCxn id="13" idx="1"/>
          </p:cNvCxnSpPr>
          <p:nvPr/>
        </p:nvCxnSpPr>
        <p:spPr>
          <a:xfrm flipH="1">
            <a:off x="6348317" y="1844825"/>
            <a:ext cx="5279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2"/>
          <p:cNvSpPr txBox="1">
            <a:spLocks noChangeArrowheads="1"/>
          </p:cNvSpPr>
          <p:nvPr/>
        </p:nvSpPr>
        <p:spPr>
          <a:xfrm>
            <a:off x="3491889" y="4581145"/>
            <a:ext cx="1728191" cy="610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764215" y="3068473"/>
            <a:ext cx="457558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ДВФУ – базовый вуз ДВ РУМЦ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2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657837" y="1413249"/>
            <a:ext cx="8208912" cy="10081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ЦЕЛЬ ПРОЕКТА</a:t>
            </a:r>
          </a:p>
          <a:p>
            <a:pPr>
              <a:spcAft>
                <a:spcPts val="600"/>
              </a:spcAft>
            </a:pPr>
            <a:r>
              <a:rPr lang="ru-RU" b="1" i="1" dirty="0" smtClean="0">
                <a:solidFill>
                  <a:srgbClr val="C00000"/>
                </a:solidFill>
                <a:cs typeface="Times New Roman" charset="0"/>
              </a:rPr>
              <a:t>Обеспечение </a:t>
            </a:r>
            <a:r>
              <a:rPr lang="ru-RU" b="1" i="1" dirty="0">
                <a:solidFill>
                  <a:srgbClr val="C00000"/>
                </a:solidFill>
                <a:cs typeface="Times New Roman" charset="0"/>
              </a:rPr>
              <a:t>системного влияния университета на развитие российской системы профессионального образования на Дальнем Востоке</a:t>
            </a:r>
            <a:r>
              <a:rPr lang="ru-RU" b="1" dirty="0">
                <a:solidFill>
                  <a:srgbClr val="C00000"/>
                </a:solidFill>
                <a:cs typeface="Times New Roman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70" y="692696"/>
            <a:ext cx="8280920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9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/>
              </a:rPr>
              <a:t>Проект «Сетевое взаимодействие» в рамках Программы развития ДВФУ</a:t>
            </a:r>
            <a:endParaRPr lang="ru-RU" sz="19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Times New Roman"/>
            </a:endParaRP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57837" y="2708921"/>
            <a:ext cx="8306651" cy="316835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ЗАДАЧИ ПРОЕКТА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1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) инвентаризация и обмен передовыми научно-образовательными практиками вузов Дальнего Востока; 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2) разработка и построение модели сетевого взаимодействия дальневосточных вузов; 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3) содействие учебно-научной интеграции вузов с предприятиями, организациями социальной сферы, академическими и отраслевыми институтами ДВ региона; 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4) повышение качества подготовки кадров в интересах  отраслей экономики и социальной сферы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региона.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240590"/>
            <a:ext cx="8784976" cy="4847461"/>
          </a:xfrm>
          <a:prstGeom prst="rect">
            <a:avLst/>
          </a:prstGeom>
          <a:noFill/>
        </p:spPr>
        <p:txBody>
          <a:bodyPr wrap="square" lIns="91424" tIns="45710" rIns="91424" bIns="45710">
            <a:spAutoFit/>
          </a:bodyPr>
          <a:lstStyle/>
          <a:p>
            <a:pPr marL="285748" indent="-285748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Целью развития ДВФУ </a:t>
            </a: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(из Программы развития):</a:t>
            </a:r>
          </a:p>
          <a:p>
            <a:pPr marL="742945" lvl="1" indent="-285748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становление </a:t>
            </a: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университета как </a:t>
            </a: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ведущего научно-образовательного и инновационного центра региона и России, содействующего </a:t>
            </a: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:</a:t>
            </a:r>
          </a:p>
          <a:p>
            <a:pPr marL="1200142" lvl="2" indent="-285748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500" b="1" dirty="0">
                <a:solidFill>
                  <a:srgbClr val="C00000"/>
                </a:solidFill>
              </a:rPr>
              <a:t>интеграции</a:t>
            </a: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Дальнего Востока в экономическое, культурное, образовательное и информационное пространство Российской Федерации;</a:t>
            </a:r>
          </a:p>
          <a:p>
            <a:pPr marL="1200142" lvl="2" indent="-285748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повышению </a:t>
            </a: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конкурентоспособности Дальнего Востока за счет качественного роста уровня и разнообразия компетенций профессиональных кадров, совершенствования инфраструктуры интеллектуальных услуг и институциональной </a:t>
            </a: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среды;</a:t>
            </a:r>
          </a:p>
          <a:p>
            <a:pPr marL="285748" indent="-285748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Приоритетными направлениями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развития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университета:</a:t>
            </a:r>
          </a:p>
          <a:p>
            <a:pPr marL="742945" lvl="1" indent="-285748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Работа </a:t>
            </a: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по приоритетным направлениям будет нацелена на содействие в формировании межотраслевых инновационных макрорегиональных кластеров системы </a:t>
            </a:r>
            <a:r>
              <a:rPr lang="ru-RU" sz="1500" b="1" dirty="0">
                <a:solidFill>
                  <a:srgbClr val="C00000"/>
                </a:solidFill>
              </a:rPr>
              <a:t>кооперации</a:t>
            </a: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 промышленных предприятий, бизнеса, инновационной инфраструктуры, научных и образовательных организаций. </a:t>
            </a:r>
            <a:r>
              <a:rPr lang="ru-RU" sz="1500" b="1" i="1" dirty="0">
                <a:solidFill>
                  <a:srgbClr val="4F81BD">
                    <a:lumMod val="50000"/>
                  </a:srgbClr>
                </a:solidFill>
              </a:rPr>
              <a:t>Каждый кластер предполагает формирование следующих опорных элементов с участием университета</a:t>
            </a: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:</a:t>
            </a:r>
          </a:p>
          <a:p>
            <a:pPr marL="1200142" lvl="2" indent="-285748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образовательные программы массовой и элитной подготовки специалистов</a:t>
            </a: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;</a:t>
            </a:r>
          </a:p>
          <a:p>
            <a:pPr marL="1200142" lvl="2" indent="-285748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совместные программы переподготовки специалистов с ведущими компаниями;</a:t>
            </a:r>
          </a:p>
          <a:p>
            <a:pPr marL="1200142" lvl="2" indent="-285748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500" b="1" dirty="0">
                <a:solidFill>
                  <a:srgbClr val="C00000"/>
                </a:solidFill>
              </a:rPr>
              <a:t>сети коммуникации </a:t>
            </a:r>
            <a:r>
              <a:rPr lang="ru-RU" sz="1500" b="1" dirty="0">
                <a:solidFill>
                  <a:srgbClr val="4F81BD">
                    <a:lumMod val="50000"/>
                  </a:srgbClr>
                </a:solidFill>
              </a:rPr>
              <a:t>между компаниями соответствующих секторов в макрорегионе.</a:t>
            </a:r>
            <a:endParaRPr lang="ru-RU" sz="1500" b="1" dirty="0">
              <a:solidFill>
                <a:srgbClr val="4F81BD">
                  <a:lumMod val="50000"/>
                </a:srgbClr>
              </a:solidFill>
            </a:endParaRPr>
          </a:p>
          <a:p>
            <a:pPr marL="285748" indent="-285748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Практикой модернизации российского образования и мировым опытом сетевых коммуникаций.</a:t>
            </a:r>
          </a:p>
          <a:p>
            <a:pPr marL="285748" indent="-285748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Необходимостью в согласовании подходов к адекватному кадровому обеспечению инновационной экономики и социальной сферы Дальнего Востока России.</a:t>
            </a:r>
          </a:p>
          <a:p>
            <a:pPr marL="285748" indent="-285748">
              <a:spcAft>
                <a:spcPts val="600"/>
              </a:spcAft>
              <a:buFont typeface="Wingdings" pitchFamily="2" charset="2"/>
              <a:buChar char="Ø"/>
            </a:pPr>
            <a:endParaRPr lang="ru-RU" sz="14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82" y="692696"/>
            <a:ext cx="8280920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9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/>
              </a:rPr>
              <a:t>Проект «Сетевое взаимодействие»:  АКТУАЛЬНОСТЬ</a:t>
            </a:r>
            <a:endParaRPr lang="ru-RU" sz="19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23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8" y="1268760"/>
            <a:ext cx="8280920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ru-RU" sz="1600" i="1" kern="0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-128"/>
              <a:cs typeface="Times New Roman"/>
            </a:endParaRPr>
          </a:p>
          <a:p>
            <a:pPr>
              <a:defRPr/>
            </a:pPr>
            <a:r>
              <a:rPr lang="ru-RU" sz="1600" i="1" kern="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Системный подход:</a:t>
            </a:r>
            <a:endParaRPr lang="ru-RU" sz="1600" i="1" kern="0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-128"/>
              <a:cs typeface="Times New Roman"/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1916832"/>
            <a:ext cx="2592288" cy="30963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48" indent="-285748">
              <a:buFont typeface="Wingdings" pitchFamily="2" charset="2"/>
              <a:buChar char="Ø"/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бессистемное  взаимодействие;</a:t>
            </a:r>
          </a:p>
          <a:p>
            <a:pPr marL="285748" indent="-285748">
              <a:buFont typeface="Wingdings" pitchFamily="2" charset="2"/>
              <a:buChar char="Ø"/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отсутствие или слабое развитие: </a:t>
            </a:r>
          </a:p>
          <a:p>
            <a:pPr marL="285748" indent="-285748">
              <a:buFontTx/>
              <a:buChar char="-"/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институциональных 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механизмов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,</a:t>
            </a:r>
          </a:p>
          <a:p>
            <a:pPr marL="285748" indent="-285748">
              <a:buFontTx/>
              <a:buChar char="-"/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планового 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подхода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,</a:t>
            </a:r>
          </a:p>
          <a:p>
            <a:pPr marL="285748" indent="-285748">
              <a:buFontTx/>
              <a:buChar char="-"/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оценки эффективности взаимодействия; </a:t>
            </a:r>
            <a:endParaRPr lang="ru-RU" sz="1600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-128"/>
              <a:cs typeface="Times New Roman"/>
            </a:endParaRPr>
          </a:p>
          <a:p>
            <a:pPr marL="285748" indent="-285748">
              <a:buFont typeface="Wingdings" pitchFamily="2" charset="2"/>
              <a:buChar char="Ø"/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низкая результативность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330772" y="3198173"/>
            <a:ext cx="3600401" cy="46166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>
              <a:defRPr/>
            </a:pPr>
            <a:r>
              <a:rPr lang="ru-RU" sz="2400" b="1" i="1" spc="-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Текущее положение </a:t>
            </a:r>
            <a:endParaRPr lang="ru-RU" sz="2400" b="1" i="1" spc="-5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600338" y="3270177"/>
            <a:ext cx="3600401" cy="46166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>
              <a:defRPr/>
            </a:pPr>
            <a:r>
              <a:rPr lang="ru-RU" sz="2400" b="1" i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Новая концепция </a:t>
            </a:r>
            <a:endParaRPr lang="ru-RU" sz="2400" b="1" i="1" spc="-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9" y="1844824"/>
            <a:ext cx="3960440" cy="42484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48" indent="-285748">
              <a:buFont typeface="Wingdings" pitchFamily="2" charset="2"/>
              <a:buChar char="Ø"/>
              <a:defRPr/>
            </a:pPr>
            <a:r>
              <a:rPr lang="ru-RU" sz="16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создание институциональной основы;</a:t>
            </a:r>
          </a:p>
          <a:p>
            <a:pPr marL="285748" indent="-285748">
              <a:buFont typeface="Wingdings" pitchFamily="2" charset="2"/>
              <a:buChar char="Ø"/>
              <a:defRPr/>
            </a:pPr>
            <a:r>
              <a:rPr lang="ru-RU" sz="16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общая стратегия сетевого взаимодействия;</a:t>
            </a:r>
          </a:p>
          <a:p>
            <a:pPr marL="285748" indent="-285748">
              <a:buFont typeface="Wingdings" pitchFamily="2" charset="2"/>
              <a:buChar char="Ø"/>
              <a:defRPr/>
            </a:pPr>
            <a:r>
              <a:rPr lang="ru-RU" sz="16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единое информационное пространство;</a:t>
            </a:r>
          </a:p>
          <a:p>
            <a:pPr marL="285748" indent="-285748">
              <a:buFont typeface="Wingdings" pitchFamily="2" charset="2"/>
              <a:buChar char="Ø"/>
              <a:defRPr/>
            </a:pPr>
            <a:r>
              <a:rPr lang="ru-RU" sz="16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развитие компетенций участников сетевого взаимодействия;</a:t>
            </a:r>
          </a:p>
          <a:p>
            <a:pPr marL="285748" indent="-285748">
              <a:buFont typeface="Wingdings" pitchFamily="2" charset="2"/>
              <a:buChar char="Ø"/>
              <a:defRPr/>
            </a:pPr>
            <a:r>
              <a:rPr lang="ru-RU" sz="16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соответствие приоритетам развития региона;</a:t>
            </a:r>
          </a:p>
          <a:p>
            <a:pPr marL="285748" indent="-285748">
              <a:buFont typeface="Wingdings" pitchFamily="2" charset="2"/>
              <a:buChar char="Ø"/>
              <a:defRPr/>
            </a:pPr>
            <a:r>
              <a:rPr lang="ru-RU" sz="16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взаимодействие на основе согласованной системы планов;</a:t>
            </a:r>
          </a:p>
          <a:p>
            <a:pPr marL="285748" indent="-285748">
              <a:buFont typeface="Wingdings" pitchFamily="2" charset="2"/>
              <a:buChar char="Ø"/>
              <a:defRPr/>
            </a:pPr>
            <a:r>
              <a:rPr lang="ru-RU" sz="16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оценка эффективности взаимодействия;</a:t>
            </a:r>
          </a:p>
          <a:p>
            <a:pPr marL="285748" indent="-285748">
              <a:buFont typeface="Wingdings" pitchFamily="2" charset="2"/>
              <a:buChar char="Ø"/>
              <a:defRPr/>
            </a:pPr>
            <a:r>
              <a:rPr lang="ru-RU" sz="16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высокая результативность 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3798713" y="3429005"/>
            <a:ext cx="360040" cy="432047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70" y="692696"/>
            <a:ext cx="8280920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9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/>
              </a:rPr>
              <a:t>Проект «Сетевое взаимодействие» в рамках Программы развития ДВФУ</a:t>
            </a:r>
            <a:endParaRPr lang="ru-RU" sz="19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41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3" y="692696"/>
            <a:ext cx="7920880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2100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cs typeface="Times New Roman"/>
              </a:rPr>
              <a:t>Проект в структуре Программ проектов</a:t>
            </a:r>
            <a:endParaRPr lang="ru-RU" sz="21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6" y="1484786"/>
            <a:ext cx="2736304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defRPr/>
            </a:pPr>
            <a:r>
              <a:rPr lang="ru-RU" b="1" i="1" kern="0" dirty="0" smtClean="0">
                <a:solidFill>
                  <a:schemeClr val="accent6">
                    <a:lumMod val="50000"/>
                  </a:schemeClr>
                </a:solidFill>
                <a:ea typeface="Microsoft YaHei" charset="-128"/>
                <a:cs typeface="Times New Roman"/>
              </a:rPr>
              <a:t>Проект </a:t>
            </a:r>
          </a:p>
          <a:p>
            <a:pPr algn="ctr">
              <a:defRPr/>
            </a:pPr>
            <a:r>
              <a:rPr lang="ru-RU" b="1" kern="0" dirty="0" smtClean="0">
                <a:solidFill>
                  <a:schemeClr val="accent6">
                    <a:lumMod val="50000"/>
                  </a:schemeClr>
                </a:solidFill>
                <a:ea typeface="Microsoft YaHei" charset="-128"/>
                <a:cs typeface="Times New Roman"/>
              </a:rPr>
              <a:t>«Сетевое взаимодействие»</a:t>
            </a:r>
            <a:endParaRPr lang="ru-RU" b="1" kern="0" dirty="0">
              <a:solidFill>
                <a:schemeClr val="accent6">
                  <a:lumMod val="50000"/>
                </a:schemeClr>
              </a:solidFill>
              <a:ea typeface="Microsoft YaHei" charset="-128"/>
              <a:cs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2" y="2132856"/>
            <a:ext cx="2664296" cy="18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1522" y="4064827"/>
            <a:ext cx="2664296" cy="18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Кадры,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«Мотивация»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35464" y="2264627"/>
            <a:ext cx="2664296" cy="18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университетом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12160" y="4293096"/>
            <a:ext cx="2664296" cy="18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Имидж и корпоративная среда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085457" y="4509120"/>
            <a:ext cx="2664296" cy="18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Смарт-кампус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31734" y="3263518"/>
            <a:ext cx="2016224" cy="102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1600" i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Подпроект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 1</a:t>
            </a:r>
            <a:endParaRPr lang="ru-RU" sz="1600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-128"/>
              <a:cs typeface="Times New Roman"/>
            </a:endParaRPr>
          </a:p>
          <a:p>
            <a:pPr algn="ctr">
              <a:defRPr/>
            </a:pPr>
            <a:r>
              <a:rPr lang="ru-RU" sz="1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«Лучшие образовательные практики»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59902" y="3483370"/>
            <a:ext cx="2016224" cy="102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1600" i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Подпроект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 2</a:t>
            </a:r>
            <a:endParaRPr lang="ru-RU" sz="1600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-128"/>
              <a:cs typeface="Times New Roman"/>
            </a:endParaRPr>
          </a:p>
          <a:p>
            <a:pPr algn="ctr">
              <a:defRPr/>
            </a:pPr>
            <a:r>
              <a:rPr lang="ru-RU" sz="1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«Модель сетевого взаимодействия»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07906" y="3939212"/>
            <a:ext cx="2016224" cy="102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1600" i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Подпроект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 3</a:t>
            </a:r>
            <a:endParaRPr lang="ru-RU" sz="1600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-128"/>
              <a:cs typeface="Times New Roman"/>
            </a:endParaRPr>
          </a:p>
          <a:p>
            <a:pPr algn="ctr">
              <a:defRPr/>
            </a:pPr>
            <a:r>
              <a:rPr lang="ru-RU" sz="1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«Информатизация сетевого взаимодействия</a:t>
            </a:r>
            <a:r>
              <a:rPr lang="ru-RU" sz="1600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8621409">
            <a:off x="3147623" y="2688869"/>
            <a:ext cx="784041" cy="21502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4183641" y="3099143"/>
            <a:ext cx="1139482" cy="21502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5040588">
            <a:off x="5404858" y="2852115"/>
            <a:ext cx="784041" cy="21502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70" y="692696"/>
            <a:ext cx="8280920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900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cs typeface="Times New Roman"/>
              </a:rPr>
              <a:t>О плане работ ДВ РУМЦ на 2014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1820" y="1325762"/>
            <a:ext cx="2193474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 президиума ДВ РУМЦ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729" y="2449344"/>
            <a:ext cx="2193474" cy="1123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 членов президиума ДВ РУМЦ, вузов региона, органов власти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6922" y="3767087"/>
            <a:ext cx="2193474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Планы работы РО УМО, КС и УМС ДВ РУМЦ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6922" y="4927580"/>
            <a:ext cx="2193474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 объединений работодателей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42622" y="1381609"/>
            <a:ext cx="2193474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 Конференции и Пленума ДВ РУМЦ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42623" y="2787514"/>
            <a:ext cx="2193474" cy="1472899"/>
          </a:xfrm>
          <a:prstGeom prst="rect">
            <a:avLst/>
          </a:prstGeom>
          <a:solidFill>
            <a:srgbClr val="93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 fontAlgn="base"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Проект </a:t>
            </a:r>
          </a:p>
          <a:p>
            <a:pPr algn="ctr" fontAlgn="base">
              <a:defRPr/>
            </a:pPr>
            <a:r>
              <a:rPr lang="ru-RU" sz="1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Плана работы </a:t>
            </a:r>
            <a:r>
              <a:rPr lang="ru-RU" sz="1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ДВ РУМЦ на 2014 год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00199" y="1268760"/>
            <a:ext cx="2536739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развития ДВФУ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35503" y="2294188"/>
            <a:ext cx="2193474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«Сетевое взаимодействие</a:t>
            </a:r>
            <a:r>
              <a:rPr lang="ru-RU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0691" y="3385435"/>
            <a:ext cx="2193474" cy="936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Дирекция Программы развития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52097" y="4511169"/>
            <a:ext cx="2193474" cy="936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Службы проректоров по направлениям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68612" y="5661249"/>
            <a:ext cx="2193474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ДВФУ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2720960" y="1849661"/>
            <a:ext cx="521660" cy="0"/>
          </a:xfrm>
          <a:prstGeom prst="lin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2720967" y="3007681"/>
            <a:ext cx="521661" cy="0"/>
          </a:xfrm>
          <a:prstGeom prst="lin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>
            <a:off x="4216053" y="2317726"/>
            <a:ext cx="0" cy="464617"/>
          </a:xfrm>
          <a:prstGeom prst="lin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2981790" y="4046760"/>
            <a:ext cx="0" cy="1501285"/>
          </a:xfrm>
          <a:prstGeom prst="lin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2720960" y="4043610"/>
            <a:ext cx="521660" cy="0"/>
          </a:xfrm>
          <a:prstGeom prst="lin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700395" y="5548031"/>
            <a:ext cx="281394" cy="0"/>
          </a:xfrm>
          <a:prstGeom prst="lin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20625" y="4437112"/>
            <a:ext cx="2193474" cy="369320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15.01.2014</a:t>
            </a:r>
            <a:endParaRPr lang="ru-RU" i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flipH="1">
            <a:off x="6034316" y="3209082"/>
            <a:ext cx="0" cy="2920231"/>
          </a:xfrm>
          <a:prstGeom prst="lin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H="1">
            <a:off x="6034317" y="3853487"/>
            <a:ext cx="606375" cy="0"/>
          </a:xfrm>
          <a:prstGeom prst="lin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H="1">
            <a:off x="6062237" y="4940266"/>
            <a:ext cx="606375" cy="0"/>
          </a:xfrm>
          <a:prstGeom prst="lin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 flipH="1">
            <a:off x="6045725" y="6128787"/>
            <a:ext cx="606375" cy="0"/>
          </a:xfrm>
          <a:prstGeom prst="lin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H="1">
            <a:off x="5436105" y="3547281"/>
            <a:ext cx="598219" cy="0"/>
          </a:xfrm>
          <a:prstGeom prst="lin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 flipH="1">
            <a:off x="8360729" y="2629942"/>
            <a:ext cx="0" cy="755505"/>
          </a:xfrm>
          <a:prstGeom prst="lin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2008335" y="3469360"/>
            <a:ext cx="457558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 до 31.12.2013</a:t>
            </a:r>
            <a:endParaRPr lang="ru-RU" sz="2000" i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24554" y="4999759"/>
            <a:ext cx="2392881" cy="1152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1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-128"/>
              <a:cs typeface="Times New Roman"/>
            </a:endParaRPr>
          </a:p>
          <a:p>
            <a:pPr algn="ctr"/>
            <a:r>
              <a:rPr lang="ru-RU" sz="1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План </a:t>
            </a:r>
            <a:r>
              <a:rPr lang="ru-RU" sz="1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утверждается председателем ДВ РУМЦ, ректором ДВФУ С.В. Иванцом</a:t>
            </a:r>
          </a:p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120624" y="4376549"/>
            <a:ext cx="314274" cy="49046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725240"/>
            <a:ext cx="8640960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900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cs typeface="Times New Roman"/>
              </a:rPr>
              <a:t>Анкета</a:t>
            </a:r>
            <a:endParaRPr lang="ru-RU" sz="19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32" y="1268763"/>
            <a:ext cx="3708412" cy="5032127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lIns="91424" tIns="45710" rIns="91424" bIns="4571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АНКЕТА</a:t>
            </a:r>
          </a:p>
          <a:p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Название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УМС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: ___________________</a:t>
            </a:r>
            <a:endParaRPr lang="ru-RU" sz="1600" b="1" dirty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Председатель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: ___________________</a:t>
            </a:r>
            <a:endParaRPr lang="ru-RU" sz="1600" b="1" dirty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Вопросы:</a:t>
            </a:r>
          </a:p>
          <a:p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1) Какого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рода информацию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Вы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хотели бы получать для организации работы вашего УМС?</a:t>
            </a:r>
          </a:p>
          <a:p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________________________________</a:t>
            </a:r>
            <a:endParaRPr lang="ru-RU" sz="1600" b="1" dirty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________________________________</a:t>
            </a:r>
            <a:endParaRPr lang="ru-RU" sz="1600" b="1" dirty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2) Какие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меры следует принять для повышения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эффективности работы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УМС?</a:t>
            </a:r>
          </a:p>
          <a:p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________________________________</a:t>
            </a:r>
            <a:endParaRPr lang="ru-RU" sz="1600" b="1" dirty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________________________________</a:t>
            </a:r>
            <a:endParaRPr lang="ru-RU" sz="1600" b="1" dirty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3) Ваше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мнение о сайте ДВ РУМЦ  dvrumc.dvfu.ru ?</a:t>
            </a:r>
          </a:p>
          <a:p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________________________________</a:t>
            </a:r>
            <a:endParaRPr lang="ru-RU" sz="1600" b="1" dirty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________________________________</a:t>
            </a:r>
            <a:endParaRPr lang="ru-RU" sz="1600" b="1" dirty="0">
              <a:solidFill>
                <a:srgbClr val="F79646">
                  <a:lumMod val="50000"/>
                </a:srgbClr>
              </a:solidFill>
            </a:endParaRPr>
          </a:p>
          <a:p>
            <a:pPr algn="r"/>
            <a:r>
              <a:rPr lang="ru-RU" sz="1400" b="1" dirty="0">
                <a:solidFill>
                  <a:srgbClr val="F79646">
                    <a:lumMod val="50000"/>
                  </a:srgbClr>
                </a:solidFill>
              </a:rPr>
              <a:t>Благодарим </a:t>
            </a:r>
            <a:r>
              <a:rPr lang="ru-RU" sz="1400" b="1" dirty="0">
                <a:solidFill>
                  <a:srgbClr val="F79646">
                    <a:lumMod val="50000"/>
                  </a:srgbClr>
                </a:solidFill>
              </a:rPr>
              <a:t>за сотрудничество!</a:t>
            </a:r>
          </a:p>
          <a:p>
            <a:pPr algn="r"/>
            <a:r>
              <a:rPr lang="ru-RU" sz="1400" b="1" dirty="0">
                <a:solidFill>
                  <a:srgbClr val="F79646">
                    <a:lumMod val="50000"/>
                  </a:srgbClr>
                </a:solidFill>
              </a:rPr>
              <a:t>Дирекция ДВ РУМЦ</a:t>
            </a:r>
            <a:endParaRPr lang="ru-RU" sz="14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6" y="1268765"/>
            <a:ext cx="4248472" cy="3431688"/>
          </a:xfrm>
          <a:prstGeom prst="rect">
            <a:avLst/>
          </a:prstGeom>
          <a:noFill/>
        </p:spPr>
        <p:txBody>
          <a:bodyPr wrap="square" lIns="91424" tIns="45710" rIns="91424" bIns="4571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ЦЕЛИ анкеты</a:t>
            </a:r>
          </a:p>
          <a:p>
            <a:pPr marL="285748" indent="-28574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Анализ и обобщение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предложений,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содействие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повышению эффективности работы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УМС.  </a:t>
            </a:r>
          </a:p>
          <a:p>
            <a:pPr marL="285748" indent="-28574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Организация обратной связи УМС с дирекцией ДВ РУМЦ.</a:t>
            </a:r>
            <a:endParaRPr lang="ru-RU" sz="1600" b="1" dirty="0">
              <a:solidFill>
                <a:srgbClr val="4F81BD">
                  <a:lumMod val="50000"/>
                </a:srgbClr>
              </a:solidFill>
            </a:endParaRPr>
          </a:p>
          <a:p>
            <a:pPr marL="285748" indent="-28574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</a:rPr>
              <a:t>Корректировка </a:t>
            </a:r>
            <a:r>
              <a:rPr lang="ru-RU" sz="1600" b="1" dirty="0">
                <a:solidFill>
                  <a:srgbClr val="002060"/>
                </a:solidFill>
              </a:rPr>
              <a:t>направлений и содержания работы дирекции ДВ РУМЦ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.  </a:t>
            </a:r>
            <a:endParaRPr lang="ru-RU" sz="1600" b="1" dirty="0">
              <a:solidFill>
                <a:srgbClr val="F79646">
                  <a:lumMod val="50000"/>
                </a:srgbClr>
              </a:solidFill>
            </a:endParaRPr>
          </a:p>
          <a:p>
            <a:pPr marL="285748" indent="-28574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Привлечение внимания к сайту ДВ РУМЦ как инструменту информационного обмена.</a:t>
            </a:r>
          </a:p>
          <a:p>
            <a:pPr marL="285748" indent="-28574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И</a:t>
            </a:r>
            <a:r>
              <a:rPr lang="ru-RU" sz="1600" b="1" dirty="0">
                <a:solidFill>
                  <a:srgbClr val="002060"/>
                </a:solidFill>
              </a:rPr>
              <a:t>ндикация «лабильности» системы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.</a:t>
            </a:r>
            <a:endParaRPr lang="ru-RU" sz="16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3836" y="4869171"/>
            <a:ext cx="4248472" cy="1477307"/>
          </a:xfrm>
          <a:prstGeom prst="rect">
            <a:avLst/>
          </a:prstGeom>
          <a:noFill/>
        </p:spPr>
        <p:txBody>
          <a:bodyPr wrap="square" lIns="91424" tIns="45710" rIns="91424" bIns="4571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rgbClr val="F79646">
                    <a:lumMod val="50000"/>
                  </a:srgbClr>
                </a:solidFill>
              </a:rPr>
              <a:t>РЕЗУЛЬТАТЫ на 20.12.2013 г.</a:t>
            </a:r>
          </a:p>
          <a:p>
            <a:pPr marL="285748" indent="-28574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Поступило 14 заполненных анкет.</a:t>
            </a:r>
          </a:p>
          <a:p>
            <a:pPr marL="285748" indent="-28574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Просьба к участникам совещания заполнить анкеты и сдать их сегодня по завершению работы.  </a:t>
            </a:r>
          </a:p>
        </p:txBody>
      </p:sp>
    </p:spTree>
    <p:extLst>
      <p:ext uri="{BB962C8B-B14F-4D97-AF65-F5344CB8AC3E}">
        <p14:creationId xmlns:p14="http://schemas.microsoft.com/office/powerpoint/2010/main" val="13846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725240"/>
            <a:ext cx="8640960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900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cs typeface="Times New Roman"/>
              </a:rPr>
              <a:t>Резюме – предложения </a:t>
            </a:r>
            <a:endParaRPr lang="ru-RU" sz="19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32" y="1369203"/>
            <a:ext cx="8568952" cy="4832072"/>
          </a:xfrm>
          <a:prstGeom prst="rect">
            <a:avLst/>
          </a:prstGeom>
          <a:noFill/>
        </p:spPr>
        <p:txBody>
          <a:bodyPr wrap="square" lIns="91424" tIns="45710" rIns="91424" bIns="45710">
            <a:spAutoFit/>
          </a:bodyPr>
          <a:lstStyle/>
          <a:p>
            <a:pPr marL="342898" indent="-342898"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F79646">
                    <a:lumMod val="50000"/>
                  </a:srgbClr>
                </a:solidFill>
              </a:rPr>
              <a:t>Во исполнение решения Ученого совета ДВФУ от 28.11.2013 г. председателям УМС ДВ РУМЦ, работающим в ДВФУ, заведующими профильными кафедрами и директорам школ ДВФУ организовать соответствующую работу по сетевому взаимодействию на системном уровне. </a:t>
            </a:r>
            <a:r>
              <a:rPr lang="ru-RU" b="1" dirty="0" smtClean="0">
                <a:solidFill>
                  <a:srgbClr val="C00000"/>
                </a:solidFill>
              </a:rPr>
              <a:t>Представить промежуточные результаты до 20 мая 2014 г. в дирекцию ДВ РУМЦ.</a:t>
            </a:r>
            <a:endParaRPr lang="ru-RU" b="1" dirty="0">
              <a:solidFill>
                <a:srgbClr val="C00000"/>
              </a:solidFill>
            </a:endParaRPr>
          </a:p>
          <a:p>
            <a:pPr marL="342898" indent="-342898"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solidFill>
                  <a:srgbClr val="4F81BD">
                    <a:lumMod val="50000"/>
                  </a:srgbClr>
                </a:solidFill>
              </a:rPr>
              <a:t>П</a:t>
            </a:r>
            <a:r>
              <a:rPr lang="ru-RU" b="1" dirty="0" smtClean="0">
                <a:solidFill>
                  <a:srgbClr val="4F81BD">
                    <a:lumMod val="50000"/>
                  </a:srgbClr>
                </a:solidFill>
              </a:rPr>
              <a:t>редседателям УМС завершить формирование составов УМС, представить их на утверждение  президиума ДВ РУМЦ до 01 марта 2014 г. </a:t>
            </a:r>
          </a:p>
          <a:p>
            <a:pPr marL="342898" indent="-342898"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F79646">
                    <a:lumMod val="50000"/>
                  </a:srgbClr>
                </a:solidFill>
              </a:rPr>
              <a:t>Провести целевой семинар с участием председателей УМС, представителей дирекций школ и профильных кафедр ДВФУ  по технологиям сетевого взаимодействия в рамках задач Программы развития ДВФУ и программ развития школ ДВФУ.  </a:t>
            </a:r>
          </a:p>
          <a:p>
            <a:pPr marL="342898" indent="-342898"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4F81BD">
                    <a:lumMod val="50000"/>
                  </a:srgbClr>
                </a:solidFill>
              </a:rPr>
              <a:t>Представить предложения в план работы ДВ РУМЦ на 2014 г., отразив данные предложения в планах работы Школ , в </a:t>
            </a:r>
            <a:r>
              <a:rPr lang="ru-RU" b="1" dirty="0" err="1" smtClean="0">
                <a:solidFill>
                  <a:srgbClr val="4F81BD">
                    <a:lumMod val="50000"/>
                  </a:srgbClr>
                </a:solidFill>
              </a:rPr>
              <a:t>т.ч</a:t>
            </a:r>
            <a:r>
              <a:rPr lang="ru-RU" b="1" dirty="0" smtClean="0">
                <a:solidFill>
                  <a:srgbClr val="4F81BD">
                    <a:lumMod val="50000"/>
                  </a:srgbClr>
                </a:solidFill>
              </a:rPr>
              <a:t>. в планах работы учебно-методических советов школ.</a:t>
            </a:r>
          </a:p>
          <a:p>
            <a:pPr marL="342898" indent="-342898"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ru-RU" b="1" dirty="0" smtClean="0">
                <a:solidFill>
                  <a:srgbClr val="F79646">
                    <a:lumMod val="50000"/>
                  </a:srgbClr>
                </a:solidFill>
              </a:rPr>
              <a:t>С учетом дополнительно поступивших предложений участников настоящего совещания принять данные предложения в качестве решения совещания. </a:t>
            </a:r>
            <a:endParaRPr lang="ru-RU" b="1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8932" y="764704"/>
            <a:ext cx="7920880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sz="20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898937" y="2852936"/>
            <a:ext cx="662539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0" rIns="91424" bIns="45710"/>
          <a:lstStyle/>
          <a:p>
            <a:pPr algn="ctr" fontAlgn="base">
              <a:spcBef>
                <a:spcPct val="0"/>
              </a:spcBef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marL="285701" indent="-285701" algn="just" fontAlgn="base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spcBef>
                <a:spcPct val="0"/>
              </a:spcBef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49081"/>
            <a:ext cx="4572000" cy="1938992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 lvl="0" eaLnBrk="0" hangingPunct="0">
              <a:defRPr/>
            </a:pPr>
            <a:r>
              <a:rPr lang="ru-RU" sz="2400" b="1" i="1" dirty="0">
                <a:solidFill>
                  <a:srgbClr val="376092"/>
                </a:solidFill>
              </a:rPr>
              <a:t>контакты:</a:t>
            </a:r>
          </a:p>
          <a:p>
            <a:pPr lvl="0" eaLnBrk="0" hangingPunct="0">
              <a:defRPr/>
            </a:pPr>
            <a:r>
              <a:rPr lang="ru-RU" sz="2400" b="1" i="1" dirty="0">
                <a:solidFill>
                  <a:srgbClr val="376092"/>
                </a:solidFill>
              </a:rPr>
              <a:t>8 (423)265 24 83</a:t>
            </a:r>
          </a:p>
          <a:p>
            <a:pPr lvl="0" eaLnBrk="0" hangingPunct="0">
              <a:defRPr/>
            </a:pPr>
            <a:r>
              <a:rPr lang="ru-RU" sz="2400" b="1" i="1" dirty="0">
                <a:solidFill>
                  <a:srgbClr val="376092"/>
                </a:solidFill>
              </a:rPr>
              <a:t>8 (908) 448 69 42</a:t>
            </a:r>
          </a:p>
          <a:p>
            <a:pPr lvl="0" eaLnBrk="0" hangingPunct="0">
              <a:defRPr/>
            </a:pPr>
            <a:r>
              <a:rPr lang="en-US" sz="2400" b="1" i="1" dirty="0" err="1">
                <a:solidFill>
                  <a:srgbClr val="376092"/>
                </a:solidFill>
              </a:rPr>
              <a:t>dvrumc@dvfu</a:t>
            </a:r>
            <a:r>
              <a:rPr lang="ru-RU" sz="2400" b="1" i="1" dirty="0">
                <a:solidFill>
                  <a:srgbClr val="376092"/>
                </a:solidFill>
              </a:rPr>
              <a:t>.</a:t>
            </a:r>
            <a:r>
              <a:rPr lang="en-US" sz="2400" b="1" i="1" dirty="0" err="1">
                <a:solidFill>
                  <a:srgbClr val="376092"/>
                </a:solidFill>
              </a:rPr>
              <a:t>ru</a:t>
            </a:r>
            <a:endParaRPr lang="en-US" sz="2400" b="1" i="1" dirty="0">
              <a:solidFill>
                <a:srgbClr val="376092"/>
              </a:solidFill>
            </a:endParaRPr>
          </a:p>
          <a:p>
            <a:pPr lvl="0" eaLnBrk="0" hangingPunct="0">
              <a:defRPr/>
            </a:pPr>
            <a:r>
              <a:rPr lang="en-US" sz="2400" b="1" i="1" dirty="0" err="1">
                <a:solidFill>
                  <a:srgbClr val="376092"/>
                </a:solidFill>
              </a:rPr>
              <a:t>aafatkulin@dvfu</a:t>
            </a:r>
            <a:r>
              <a:rPr lang="ru-RU" sz="2400" b="1" i="1" dirty="0">
                <a:solidFill>
                  <a:srgbClr val="376092"/>
                </a:solidFill>
              </a:rPr>
              <a:t>.</a:t>
            </a:r>
            <a:r>
              <a:rPr lang="en-US" sz="2400" b="1" i="1" dirty="0" err="1">
                <a:solidFill>
                  <a:srgbClr val="376092"/>
                </a:solidFill>
              </a:rPr>
              <a:t>ru</a:t>
            </a:r>
            <a:endParaRPr lang="en-US" sz="2400" b="1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8932" y="764704"/>
            <a:ext cx="7920880" cy="93610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b="1" dirty="0" smtClean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cs typeface="Times New Roman"/>
              </a:rPr>
              <a:t>Из СТРАТЕГИИ инновационного развития Российской Федерации на период до 2020 г. (утв. Распоряжением Правительства РФ от 8 декабря 2011 г. № 2227-р</a:t>
            </a:r>
            <a:r>
              <a:rPr lang="ru-RU" b="1" dirty="0" smtClean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/>
                <a:cs typeface="Times New Roman"/>
              </a:rPr>
              <a:t>)</a:t>
            </a:r>
            <a:endParaRPr lang="ru-RU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12325" y="1844825"/>
            <a:ext cx="870731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0" rIns="91424" bIns="45710"/>
          <a:lstStyle/>
          <a:p>
            <a:pPr marL="342898" indent="-342898" algn="just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 совершенствоваться государственные образовательные стандарты, расширяться требования к инновационным компетенциям выпускников, повышаться роль </a:t>
            </a:r>
            <a:r>
              <a:rPr lang="ru-RU" sz="17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государственно-общественного управления в сфере образования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системы общественно-профессиональной аккредитации образовательных программ и выпускников вузов, а также общественной аккредитации вузов. </a:t>
            </a:r>
          </a:p>
          <a:p>
            <a:pPr algn="just" fontAlgn="base">
              <a:spcBef>
                <a:spcPct val="0"/>
              </a:spcBef>
              <a:spcAft>
                <a:spcPts val="300"/>
              </a:spcAft>
              <a:defRPr/>
            </a:pPr>
            <a:endParaRPr lang="ru-RU" sz="1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17829" y="4233277"/>
            <a:ext cx="8707315" cy="207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0" rIns="91424" bIns="45710"/>
          <a:lstStyle/>
          <a:p>
            <a:pPr marL="342898" indent="-342898" algn="just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первом этапе (2013 – 2015 годы) должна оформиться новая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образовательных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 и </a:t>
            </a:r>
            <a:r>
              <a:rPr lang="ru-RU" sz="17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сетей образовательных организаций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898" indent="-342898" algn="just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втором этапе (2016 - 2017 годы) произойдет </a:t>
            </a:r>
            <a:r>
              <a:rPr lang="ru-RU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передовых </a:t>
            </a:r>
            <a:r>
              <a:rPr lang="ru-RU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технологий, лучших практик управления </a:t>
            </a:r>
            <a:r>
              <a:rPr lang="ru-RU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организации</a:t>
            </a:r>
            <a:r>
              <a:rPr lang="ru-RU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сформируется группа </a:t>
            </a:r>
            <a:r>
              <a:rPr lang="ru-RU" sz="1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</a:t>
            </a:r>
            <a:r>
              <a:rPr lang="ru-RU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признанных университетов-лидеров</a:t>
            </a:r>
            <a:r>
              <a:rPr lang="ru-RU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898" indent="-342898" algn="just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третьем этапе (2018 - 2020 годы) особое внимание будет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уделено развитию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непрерывного, в том числе открытого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образования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ts val="300"/>
              </a:spcAft>
              <a:defRPr/>
            </a:pPr>
            <a:endParaRPr lang="ru-RU" sz="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8932" y="3432036"/>
            <a:ext cx="7920880" cy="7920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b="1" dirty="0" smtClean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cs typeface="Times New Roman"/>
              </a:rPr>
              <a:t>Из ГОСУДАРСТВЕННОЙ ПРОГРАММЫ РФ "Развитие образования" на 2013 - 2020 годы (утв. Распоряжением Правительства РФ от 15 мая 2013 г. № 792-р) </a:t>
            </a:r>
            <a:endParaRPr lang="ru-RU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27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92696"/>
            <a:ext cx="8640960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2100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/>
                <a:cs typeface="Times New Roman"/>
              </a:rPr>
              <a:t>Участники сетевого взаимодействия</a:t>
            </a:r>
            <a:endParaRPr lang="ru-RU" sz="21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657439"/>
            <a:ext cx="3888432" cy="1643507"/>
          </a:xfrm>
          <a:prstGeom prst="rect">
            <a:avLst/>
          </a:prstGeom>
          <a:noFill/>
        </p:spPr>
        <p:txBody>
          <a:bodyPr wrap="square" lIns="91424" tIns="45710" rIns="91424" bIns="45710">
            <a:spAutoFit/>
          </a:bodyPr>
          <a:lstStyle/>
          <a:p>
            <a:pPr marL="342898" indent="-342898">
              <a:lnSpc>
                <a:spcPct val="9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Высшие учебные заведения ДВФО и Забайкальского края (в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т.ч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. 59 вузов, входящих в структуру ДВ РУМЦ)</a:t>
            </a:r>
          </a:p>
          <a:p>
            <a:pPr marL="342898" indent="-342898">
              <a:lnSpc>
                <a:spcPct val="9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Учреждения среднего профессионального образования.</a:t>
            </a:r>
          </a:p>
          <a:p>
            <a:pPr marL="342898" indent="-342898">
              <a:lnSpc>
                <a:spcPct val="9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Государственно-общественные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структуры в системе высшего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образования (региональные отделения УМО и НМС).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244080"/>
            <a:ext cx="3456384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ru-RU" sz="1600" i="1" kern="0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-128"/>
              <a:cs typeface="Times New Roman"/>
            </a:endParaRPr>
          </a:p>
          <a:p>
            <a:pPr>
              <a:defRPr/>
            </a:pPr>
            <a:r>
              <a:rPr lang="ru-RU" sz="1600" i="1" kern="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Система образования: </a:t>
            </a:r>
            <a:endParaRPr lang="ru-RU" sz="1600" i="1" kern="0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-128"/>
              <a:cs typeface="Times New Roman"/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1253787"/>
            <a:ext cx="3456384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ru-RU" sz="1600" i="1" kern="0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-128"/>
              <a:cs typeface="Times New Roman"/>
            </a:endParaRPr>
          </a:p>
          <a:p>
            <a:pPr>
              <a:defRPr/>
            </a:pPr>
            <a:r>
              <a:rPr lang="ru-RU" sz="1600" i="1" kern="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Р</a:t>
            </a:r>
            <a:r>
              <a:rPr lang="ru-RU" sz="1600" i="1" kern="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аботодатели:  </a:t>
            </a:r>
            <a:endParaRPr lang="ru-RU" sz="1600" i="1" kern="0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-128"/>
              <a:cs typeface="Times New Roman"/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638420"/>
            <a:ext cx="4104456" cy="1837406"/>
          </a:xfrm>
          <a:prstGeom prst="rect">
            <a:avLst/>
          </a:prstGeom>
          <a:noFill/>
        </p:spPr>
        <p:txBody>
          <a:bodyPr wrap="square" lIns="91424" tIns="45710" rIns="91424" bIns="45710">
            <a:spAutoFit/>
          </a:bodyPr>
          <a:lstStyle/>
          <a:p>
            <a:pPr marL="342898" indent="-342898">
              <a:lnSpc>
                <a:spcPct val="9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Объединения работодателей (региональные отделения РСПП,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СоюзМаша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, Союза строителей России и др.).</a:t>
            </a:r>
          </a:p>
          <a:p>
            <a:pPr marL="342898" indent="-342898">
              <a:lnSpc>
                <a:spcPct val="9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Промышленные предприятия.</a:t>
            </a:r>
          </a:p>
          <a:p>
            <a:pPr marL="342898" indent="-342898">
              <a:lnSpc>
                <a:spcPct val="9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Предприятия малого и среднего бизнеса.</a:t>
            </a:r>
          </a:p>
          <a:p>
            <a:pPr marL="342898" indent="-342898">
              <a:lnSpc>
                <a:spcPct val="9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Инжиниринговые и консалтинговые компании.</a:t>
            </a:r>
          </a:p>
          <a:p>
            <a:pPr marL="342898" indent="-342898">
              <a:lnSpc>
                <a:spcPct val="9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Проектно-конструкторские бюро.</a:t>
            </a:r>
          </a:p>
          <a:p>
            <a:pPr marL="342898" indent="-342898">
              <a:lnSpc>
                <a:spcPct val="9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Предприятия социальной сферы и другие.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6837" y="3371936"/>
            <a:ext cx="3456384" cy="5063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ru-RU" sz="1600" i="1" kern="0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-128"/>
              <a:cs typeface="Times New Roman"/>
            </a:endParaRPr>
          </a:p>
          <a:p>
            <a:pPr>
              <a:defRPr/>
            </a:pPr>
            <a:r>
              <a:rPr lang="ru-RU" sz="1600" i="1" kern="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Государственные и общественные организации: </a:t>
            </a:r>
            <a:endParaRPr lang="ru-RU" sz="1600" i="1" kern="0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-128"/>
              <a:cs typeface="Times New Roman"/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333" y="4013050"/>
            <a:ext cx="4277675" cy="1061809"/>
          </a:xfrm>
          <a:prstGeom prst="rect">
            <a:avLst/>
          </a:prstGeom>
          <a:noFill/>
        </p:spPr>
        <p:txBody>
          <a:bodyPr wrap="square" lIns="91424" tIns="45710" rIns="91424" bIns="45710">
            <a:spAutoFit/>
          </a:bodyPr>
          <a:lstStyle/>
          <a:p>
            <a:pPr marL="342898" indent="-342898">
              <a:lnSpc>
                <a:spcPct val="9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Институты ДВО РАН, отраслевые институты.</a:t>
            </a:r>
          </a:p>
          <a:p>
            <a:pPr marL="342898" indent="-342898">
              <a:lnSpc>
                <a:spcPct val="9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Фонды, ассоциации, консорциумы (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Межрегиональная ассоциация «Дальний Восток и Забайкалье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и др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.).</a:t>
            </a:r>
          </a:p>
          <a:p>
            <a:pPr marL="342898" indent="-342898">
              <a:lnSpc>
                <a:spcPct val="9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Региональные отделения АИОР, МАН ВШ и др.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056" y="3625101"/>
            <a:ext cx="3456384" cy="493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ru-RU" sz="1600" i="1" kern="0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-128"/>
              <a:cs typeface="Times New Roman"/>
            </a:endParaRPr>
          </a:p>
          <a:p>
            <a:pPr>
              <a:defRPr/>
            </a:pPr>
            <a:r>
              <a:rPr lang="ru-RU" sz="1600" i="1" kern="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Территориальные </a:t>
            </a:r>
            <a:r>
              <a:rPr lang="ru-RU" sz="1600" i="1" kern="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о</a:t>
            </a:r>
            <a:r>
              <a:rPr lang="ru-RU" sz="1600" i="1" kern="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рганы управления образованием: </a:t>
            </a:r>
          </a:p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1173" y="4149099"/>
            <a:ext cx="3888432" cy="1138753"/>
          </a:xfrm>
          <a:prstGeom prst="rect">
            <a:avLst/>
          </a:prstGeom>
          <a:noFill/>
        </p:spPr>
        <p:txBody>
          <a:bodyPr wrap="square" lIns="91424" tIns="45710" rIns="91424" bIns="45710">
            <a:spAutoFit/>
          </a:bodyPr>
          <a:lstStyle/>
          <a:p>
            <a:pPr marL="342898" indent="-342898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Министерства и департаменты образования и науки субъектов Федерации в ДВФО.</a:t>
            </a:r>
          </a:p>
          <a:p>
            <a:pPr marL="342898" indent="-342898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Уполномоченный орган Министерства РФ по развитию Дальнего Востока.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503" y="5689015"/>
            <a:ext cx="3880485" cy="674010"/>
          </a:xfrm>
          <a:prstGeom prst="rect">
            <a:avLst/>
          </a:prstGeom>
          <a:noFill/>
        </p:spPr>
        <p:txBody>
          <a:bodyPr wrap="square" lIns="91424" tIns="45710" rIns="91424" bIns="45710">
            <a:spAutoFit/>
          </a:bodyPr>
          <a:lstStyle/>
          <a:p>
            <a:pPr marL="342898" indent="-342898">
              <a:lnSpc>
                <a:spcPct val="9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Сибирский РУМЦ. </a:t>
            </a:r>
          </a:p>
          <a:p>
            <a:pPr marL="342898" indent="-342898">
              <a:lnSpc>
                <a:spcPct val="90000"/>
              </a:lnSpc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Ассоциация технических университетов России и Китая (АТУРК).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2357" y="5171443"/>
            <a:ext cx="3456384" cy="5063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ru-RU" sz="1600" i="1" kern="0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-128"/>
              <a:cs typeface="Times New Roman"/>
            </a:endParaRPr>
          </a:p>
          <a:p>
            <a:pPr>
              <a:defRPr/>
            </a:pPr>
            <a:r>
              <a:rPr lang="ru-RU" sz="1600" i="1" kern="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Международные и  иные участники сетевого взаимодействия: </a:t>
            </a:r>
          </a:p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9972" y="5682809"/>
            <a:ext cx="3880485" cy="674010"/>
          </a:xfrm>
          <a:prstGeom prst="rect">
            <a:avLst/>
          </a:prstGeom>
          <a:noFill/>
        </p:spPr>
        <p:txBody>
          <a:bodyPr wrap="square" lIns="91424" tIns="45710" rIns="91424" bIns="4571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3. Ассоциация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вузов Дальнего Востока и Сибири России и Северо-Восточных провинций Китая (АВРИК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) и др.</a:t>
            </a:r>
          </a:p>
        </p:txBody>
      </p:sp>
    </p:spTree>
    <p:extLst>
      <p:ext uri="{BB962C8B-B14F-4D97-AF65-F5344CB8AC3E}">
        <p14:creationId xmlns:p14="http://schemas.microsoft.com/office/powerpoint/2010/main" val="8059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8932" y="692696"/>
            <a:ext cx="7920880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2100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cs typeface="Times New Roman"/>
              </a:rPr>
              <a:t>Задачи и функции ДВ РУМЦ</a:t>
            </a:r>
            <a:endParaRPr lang="ru-RU" sz="21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cs typeface="Times New Roman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3" y="1487691"/>
            <a:ext cx="3816423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координация </a:t>
            </a:r>
            <a:r>
              <a:rPr lang="ru-RU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деятельности по реализации государственной образовательной политики в </a:t>
            </a:r>
            <a:r>
              <a:rPr lang="ru-RU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Дальневосточном </a:t>
            </a:r>
            <a:r>
              <a:rPr lang="ru-RU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регионе</a:t>
            </a:r>
            <a:r>
              <a:rPr lang="ru-RU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1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адаптация 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профессиональных образовательных программ к региональным особенностям развития науки, культуры, техники и технологии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1600" kern="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u-RU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обеспечение </a:t>
            </a:r>
            <a:r>
              <a:rPr lang="ru-RU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согласованности стратегии и методов работы региональных структурных подразделений УМО и НМС в регионе</a:t>
            </a:r>
            <a:r>
              <a:rPr lang="ru-RU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1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овершенствование 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организации, кадрового и методического обеспечения учебного процесса в 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Дальневосточном регионе.</a:t>
            </a:r>
            <a:endParaRPr lang="ru-RU" sz="1600" kern="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33" y="980766"/>
            <a:ext cx="1728191" cy="610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з</a:t>
            </a:r>
            <a:r>
              <a:rPr lang="ru-RU" sz="24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адачи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211966" y="1412783"/>
            <a:ext cx="482453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коммуникативные;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информационно-аналитические;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организационные;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экспертные, в </a:t>
            </a:r>
            <a:r>
              <a:rPr lang="ru-RU" sz="16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т.ч</a:t>
            </a:r>
            <a:r>
              <a:rPr lang="ru-RU" sz="1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.:</a:t>
            </a:r>
          </a:p>
          <a:p>
            <a:pPr marL="285748" indent="-285748" algn="just">
              <a:buFont typeface="Times New Roman" pitchFamily="18" charset="0"/>
              <a:buChar char="―"/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содействие 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обеспечению вузов ДВФО нормативно-методической 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документацией;</a:t>
            </a:r>
          </a:p>
          <a:p>
            <a:pPr marL="285748" indent="-285748" algn="just">
              <a:buFont typeface="Times New Roman" pitchFamily="18" charset="0"/>
              <a:buChar char="―"/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содействие 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разработке образовательных программ 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соответствии с потребностями региональной экономики и социальной 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сферы;</a:t>
            </a:r>
          </a:p>
          <a:p>
            <a:pPr marL="285748" indent="-285748" algn="just">
              <a:buFont typeface="Times New Roman" pitchFamily="18" charset="0"/>
              <a:buChar char="―"/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проведение региональных конференций, семинаров и совещаний по проблемам высшего образования;</a:t>
            </a:r>
          </a:p>
          <a:p>
            <a:pPr marL="285748" indent="-285748" algn="just">
              <a:buFont typeface="Times New Roman" pitchFamily="18" charset="0"/>
              <a:buChar char="―"/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участие 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организации и проведении региональных конкурсов 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учебной 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методической литературы, аудиовизуальных средств обучения;</a:t>
            </a:r>
          </a:p>
          <a:p>
            <a:pPr marL="285748" indent="-285748" algn="just">
              <a:buFont typeface="Times New Roman" pitchFamily="18" charset="0"/>
              <a:buChar char="―"/>
              <a:defRPr/>
            </a:pP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проведение 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экспертизы учебных пособий вузов ДВФО на предмет соответствия требованиям ФГОС ВПО, примерным и рабочим учебным программам, присвоение грифа ДВ </a:t>
            </a:r>
            <a:r>
              <a:rPr lang="ru-RU" sz="16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РУМЦ и др.</a:t>
            </a:r>
          </a:p>
          <a:p>
            <a:pPr marL="285748" indent="-285748" algn="just">
              <a:buFont typeface="Times New Roman" pitchFamily="18" charset="0"/>
              <a:buChar char="―"/>
              <a:defRPr/>
            </a:pPr>
            <a:endParaRPr lang="ru-RU" sz="1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16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641630" y="980766"/>
            <a:ext cx="1728191" cy="610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i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функции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7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9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83416" y="6199232"/>
            <a:ext cx="400050" cy="348797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US" sz="1400" b="1" spc="-50" dirty="0">
                <a:solidFill>
                  <a:prstClr val="white"/>
                </a:solidFill>
                <a:cs typeface="Arial" pitchFamily="34" charset="0"/>
              </a:rPr>
              <a:t>02</a:t>
            </a:r>
            <a:endParaRPr lang="ru-RU" sz="1400" b="1" spc="-5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7993" y="5378777"/>
            <a:ext cx="8374673" cy="92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2" rIns="91428" bIns="45712" anchor="ctr">
            <a:spAutoFit/>
          </a:bodyPr>
          <a:lstStyle/>
          <a:p>
            <a:pPr indent="180950" eaLnBrk="0" hangingPunct="0"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Из Стратегии инновационного развития Российской Федерации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180950" eaLnBrk="0" hangingPunct="0"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на период до  2020 года, разработанной Минэкономразвития России Москва, 2010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67942" y="2539983"/>
            <a:ext cx="2000504" cy="11382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spcBef>
                <a:spcPts val="540"/>
              </a:spcBef>
              <a:spcAft>
                <a:spcPts val="540"/>
              </a:spcAft>
              <a:defRPr/>
            </a:pP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a typeface="Microsoft YaHei" charset="-128"/>
                <a:cs typeface="Times New Roman"/>
              </a:rPr>
              <a:t>Учебно-методический совет (УМС)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966062" y="1325163"/>
            <a:ext cx="2626383" cy="12148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 err="1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шиностроителей</a:t>
            </a:r>
            <a:r>
              <a:rPr lang="ru-RU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др.)</a:t>
            </a:r>
            <a:endParaRPr lang="ru-RU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3866" y="1325163"/>
            <a:ext cx="2110169" cy="7870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Высшие учебные заведения (ВУЗы)</a:t>
            </a:r>
            <a:endParaRPr lang="ru-RU" sz="12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45859" y="3056355"/>
            <a:ext cx="2127006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Предприятия, организации</a:t>
            </a:r>
            <a:endParaRPr lang="ru-RU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3866" y="2730165"/>
            <a:ext cx="2193474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sz="12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СПО (колледжи, техникумы)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378038" y="2092594"/>
            <a:ext cx="447353" cy="32843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4481933" y="3818669"/>
            <a:ext cx="447353" cy="1516448"/>
          </a:xfrm>
          <a:prstGeom prst="downArrow">
            <a:avLst/>
          </a:prstGeom>
          <a:solidFill>
            <a:schemeClr val="accent6">
              <a:lumMod val="50000"/>
              <a:alpha val="71000"/>
            </a:schemeClr>
          </a:solidFill>
          <a:ln cmpd="dbl">
            <a:solidFill>
              <a:schemeClr val="accent6">
                <a:lumMod val="50000"/>
                <a:alpha val="78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190809" y="2371634"/>
            <a:ext cx="484632" cy="38099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 rot="5400000">
            <a:off x="5768302" y="2679135"/>
            <a:ext cx="484632" cy="406886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6699006" y="6492904"/>
            <a:ext cx="21336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/>
          <a:p>
            <a:pPr algn="r">
              <a:defRPr/>
            </a:pPr>
            <a:fld id="{025C422F-7AF4-42E3-940C-847FA432844B}" type="slidenum">
              <a:rPr lang="ru-R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5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3" name="Стрелка вниз 32"/>
          <p:cNvSpPr/>
          <p:nvPr/>
        </p:nvSpPr>
        <p:spPr>
          <a:xfrm rot="7519626">
            <a:off x="5526125" y="3745697"/>
            <a:ext cx="484632" cy="73115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24543" y="1477567"/>
            <a:ext cx="2110169" cy="7870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Высшие учебные заведения (ВУЗы)</a:t>
            </a:r>
            <a:endParaRPr lang="ru-RU" sz="12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65219" y="1629963"/>
            <a:ext cx="2110169" cy="78704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Высшие учебные заведения (ВУЗы)</a:t>
            </a:r>
            <a:endParaRPr lang="ru-RU" sz="12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05896" y="1795982"/>
            <a:ext cx="2110169" cy="7661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sz="16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Высшие учебные заведения (ВУЗы)</a:t>
            </a:r>
            <a:endParaRPr lang="ru-RU" sz="16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06746" y="1477563"/>
            <a:ext cx="2626383" cy="12148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</a:t>
            </a:r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др.)</a:t>
            </a:r>
            <a:endParaRPr lang="ru-RU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47421" y="1629963"/>
            <a:ext cx="2626383" cy="12148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sz="1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Объединения работодателей (РСПП, Союз машиностроителей и др.)</a:t>
            </a:r>
            <a:endParaRPr lang="ru-RU" sz="16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86536" y="3208754"/>
            <a:ext cx="2127006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Предприятия, организации</a:t>
            </a:r>
            <a:endParaRPr lang="ru-RU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27219" y="3361154"/>
            <a:ext cx="2127006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Предприятия, организации</a:t>
            </a:r>
            <a:endParaRPr lang="ru-RU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67895" y="3513554"/>
            <a:ext cx="2127006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Предприятия, организации</a:t>
            </a:r>
            <a:endParaRPr lang="ru-RU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08571" y="3665955"/>
            <a:ext cx="2127006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sz="1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Предприятия, организации</a:t>
            </a:r>
            <a:endParaRPr lang="ru-RU" sz="16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4542" y="2882566"/>
            <a:ext cx="2193474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sz="12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СПО (колледжи, техникумы)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65219" y="3034965"/>
            <a:ext cx="2193474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sz="16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СПО (колледжи, </a:t>
            </a:r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техникумы)</a:t>
            </a:r>
            <a:endParaRPr lang="ru-RU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3190809" y="3080767"/>
            <a:ext cx="484632" cy="38099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87406" y="4134006"/>
            <a:ext cx="2193474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sz="16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 РАН, РАМН, РААСН, РАСХН, </a:t>
            </a:r>
          </a:p>
          <a:p>
            <a:pPr algn="ctr"/>
            <a:r>
              <a:rPr lang="ru-RU" sz="16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РАО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73075" y="5456879"/>
            <a:ext cx="8802134" cy="103602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sz="16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Коммуникации, рекомендации, скоординированные планы, новые </a:t>
            </a:r>
            <a:r>
              <a:rPr lang="ru-RU" sz="16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программы, новые технологии обучения, формы взаимодействия с работодателями,  современные учебники и учебные пособия, ЭУММ, грифы ДВ РУМЦ, экспертизы, заключения, предложения, конкурсы, конференции, обмен </a:t>
            </a:r>
            <a:r>
              <a:rPr lang="ru-RU" sz="16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опытом,  мастер-классы, положения, базы данных и др.</a:t>
            </a:r>
            <a:endParaRPr lang="ru-RU" sz="1600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трелка вниз 47"/>
          <p:cNvSpPr/>
          <p:nvPr/>
        </p:nvSpPr>
        <p:spPr>
          <a:xfrm rot="13459010">
            <a:off x="3362861" y="3679283"/>
            <a:ext cx="447353" cy="79208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08809" y="1277521"/>
            <a:ext cx="2193474" cy="704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sz="16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Территориальные органы управления образованием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632538" y="4759779"/>
            <a:ext cx="2104086" cy="575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Отраслевые </a:t>
            </a:r>
            <a:r>
              <a:rPr lang="ru-RU" sz="16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НИИ</a:t>
            </a:r>
          </a:p>
          <a:p>
            <a:pPr algn="ctr"/>
            <a:endParaRPr lang="ru-RU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98932" y="692696"/>
            <a:ext cx="7920880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2100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/>
                <a:cs typeface="Times New Roman"/>
              </a:rPr>
              <a:t>Схема формирования УМС ДВ РУМЦ</a:t>
            </a:r>
          </a:p>
        </p:txBody>
      </p:sp>
    </p:spTree>
    <p:extLst>
      <p:ext uri="{BB962C8B-B14F-4D97-AF65-F5344CB8AC3E}">
        <p14:creationId xmlns:p14="http://schemas.microsoft.com/office/powerpoint/2010/main" val="34233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8932" y="764704"/>
            <a:ext cx="7920880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2000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cs typeface="Times New Roman"/>
              </a:rPr>
              <a:t>Формирование составов учебно-методических советов ДВ РУМЦ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90689" y="1412776"/>
            <a:ext cx="870731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0" rIns="91424" bIns="45710"/>
          <a:lstStyle/>
          <a:p>
            <a:pPr marL="285701" indent="-285701" algn="just" fontAlgn="base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вуза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представили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установленной форме свои предложения по кандидатурам в составы УМС: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АмГПГУ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представил кандидатуры 22 чел. в 22 УМС, ТОГУ 35/29,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Дальрыбвтуз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70/46,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АмГУ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41/33, МГУ им. адм.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Невельского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40/40, ХГАЭП 45/12,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КамГУ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13/13, ПГУ им.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Шолом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Алейхема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30/28, ДВГАУ 6/3, ДВГАФК 12/4, ДВГУПС 43/36, СВГУ 22/22, ПГСХА 5/5,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СахГУ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26/6, СВФУ 40/32, ТИ (Нерюнгри) СВФУ 8/7, ТГМУ 7/2,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ИТиБ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5/5, ДВГМУ 4/5, ДВФУ 152/62 – всего в представленных списках 628 представителей  вузов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 fontAlgn="base">
              <a:spcBef>
                <a:spcPct val="0"/>
              </a:spcBef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spcBef>
                <a:spcPct val="0"/>
              </a:spcBef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01" indent="-285701" algn="just" fontAlgn="base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состоянию на </a:t>
            </a:r>
            <a:r>
              <a:rPr lang="ru-RU" b="1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</a:t>
            </a:r>
            <a:r>
              <a:rPr lang="ru-RU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сформировано 53 УМС, в работе находятся еще 19. Всего на настоящий момент в составы УМС вошло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753</a:t>
            </a:r>
            <a:r>
              <a:rPr lang="ru-RU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чел., в том числе 78 – представители объединений работодателей, предприятий, организаций, ДВ РАН, органов управления образованием, системы СПО.  Определены председатели 70 УМС. В числе председателей УМС представители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ru-RU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вузов региона: </a:t>
            </a:r>
            <a:endParaRPr lang="ru-RU" b="1" i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ДВФУ</a:t>
            </a:r>
            <a:r>
              <a:rPr lang="ru-RU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ТОГУ, ХГАЭП, </a:t>
            </a:r>
            <a:r>
              <a:rPr lang="ru-RU" b="1" i="1" dirty="0" err="1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Дальрыбвтуз</a:t>
            </a:r>
            <a:r>
              <a:rPr lang="ru-RU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ДВГУПС, ДВГАУ, ДВГАФК, </a:t>
            </a:r>
            <a:r>
              <a:rPr lang="ru-RU" b="1" i="1" dirty="0" err="1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КнАГТУ</a:t>
            </a:r>
            <a:r>
              <a:rPr lang="ru-RU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ТГМУ, МГУ </a:t>
            </a:r>
            <a:r>
              <a:rPr lang="ru-RU" b="1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 fontAlgn="base">
              <a:spcBef>
                <a:spcPct val="0"/>
              </a:spcBef>
              <a:defRPr/>
            </a:pPr>
            <a:r>
              <a:rPr lang="ru-RU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им</a:t>
            </a:r>
            <a:r>
              <a:rPr lang="ru-RU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Невельского</a:t>
            </a:r>
            <a:r>
              <a:rPr lang="ru-RU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ВГУЭС, </a:t>
            </a:r>
            <a:r>
              <a:rPr lang="ru-RU" b="1" i="1" dirty="0" err="1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АмГУ</a:t>
            </a:r>
            <a:r>
              <a:rPr lang="ru-RU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ВФ РТА, ДВ институт (ф) </a:t>
            </a:r>
            <a:r>
              <a:rPr lang="ru-RU" b="1" i="1" dirty="0" err="1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РАНХиГС</a:t>
            </a:r>
            <a:r>
              <a:rPr lang="ru-RU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i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522874" y="3532584"/>
            <a:ext cx="144016" cy="28805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843808" y="3521888"/>
            <a:ext cx="144016" cy="28805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610809" y="3532584"/>
            <a:ext cx="144016" cy="28805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956376" y="3532584"/>
            <a:ext cx="144016" cy="28805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372200" y="3532584"/>
            <a:ext cx="144016" cy="28805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692696"/>
            <a:ext cx="7992888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ru-RU" sz="2000" b="1" spc="-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Ведущие специалисты ДВФУ - председатели УМС и КС ДВ РУМЦ </a:t>
            </a:r>
            <a:endParaRPr lang="ru-RU" sz="2000" b="1" spc="-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910626" y="4018208"/>
          <a:ext cx="208280" cy="36995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6995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3175" cmpd="sng">
                      <a:noFill/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noFill/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96348" y="1124749"/>
            <a:ext cx="2171401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0" rIns="91424" bIns="45710"/>
          <a:lstStyle/>
          <a:p>
            <a:pPr lvl="0">
              <a:lnSpc>
                <a:spcPct val="115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Инженерная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школа</a:t>
            </a:r>
          </a:p>
          <a:p>
            <a:pPr lvl="0"/>
            <a:endParaRPr lang="ru-RU" sz="800" b="1" dirty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А.И.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Агошков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А.В. Баенхаев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М.Б. Безуглова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Н.И.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Восковщук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А.В.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Гридасов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А.Н.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Гульков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В.П.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Лушпей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Ю.Н. Мансуров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А.Н. Минаев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В.К.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Моор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В.В.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Петросянц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В.И. Прохоров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Н.В. Силин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2243783" y="1196762"/>
            <a:ext cx="2459433" cy="372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0" rIns="91424" bIns="45710"/>
          <a:lstStyle/>
          <a:p>
            <a:pPr lvl="0">
              <a:lnSpc>
                <a:spcPct val="9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Школа естественных наук</a:t>
            </a:r>
          </a:p>
          <a:p>
            <a:pPr lvl="0"/>
            <a:endParaRPr lang="ru-RU" sz="800" b="1" dirty="0">
              <a:solidFill>
                <a:srgbClr val="002060"/>
              </a:solidFill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И.Л. Артемьева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П.Ф. Бровко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А.А. Буренин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А.А. Капустина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П.Н.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Корнюшин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В.В. Короченцев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П.Г. Рагулин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А.Б. Мартыненко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И.А.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Н.К. Христофорова</a:t>
            </a: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4572001" y="1124745"/>
            <a:ext cx="2459433" cy="26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0" rIns="91424" bIns="45710"/>
          <a:lstStyle/>
          <a:p>
            <a:pPr lvl="0">
              <a:lnSpc>
                <a:spcPct val="9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Школа гуманитарных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наук</a:t>
            </a:r>
          </a:p>
          <a:p>
            <a:pPr lvl="0">
              <a:lnSpc>
                <a:spcPct val="90000"/>
              </a:lnSpc>
            </a:pPr>
            <a:endParaRPr lang="ru-RU" sz="800" b="1" dirty="0">
              <a:solidFill>
                <a:srgbClr val="002060"/>
              </a:solidFill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Ф.Е.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Ажимов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Г.В. Алексеева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Т.А. Жукова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В.И.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Залунин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Н.Н.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Крадин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Т.В.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Прудкогляд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79517" y="5215568"/>
            <a:ext cx="2459433" cy="142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0" rIns="91424" bIns="45710"/>
          <a:lstStyle/>
          <a:p>
            <a:pPr lvl="0">
              <a:lnSpc>
                <a:spcPct val="115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Юридическая школа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В.И. Курилов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А.Ф.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Реховских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4545311" y="4049574"/>
            <a:ext cx="2459433" cy="23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0" rIns="91424" bIns="45710"/>
          <a:lstStyle/>
          <a:p>
            <a:pPr lvl="0">
              <a:lnSpc>
                <a:spcPct val="9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Общеуниверситетские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подразделения</a:t>
            </a:r>
          </a:p>
          <a:p>
            <a:pPr lvl="0">
              <a:lnSpc>
                <a:spcPct val="90000"/>
              </a:lnSpc>
            </a:pPr>
            <a:endParaRPr lang="ru-RU" sz="800" b="1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Г.Г. Глотова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Е.В. Сапрыкина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Т.Н.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Сверкунова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А.Н.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Шушин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В.Г.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Шамшин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2544368" y="5215568"/>
            <a:ext cx="2459433" cy="142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0" rIns="91424" bIns="45710"/>
          <a:lstStyle/>
          <a:p>
            <a:pPr lvl="0">
              <a:lnSpc>
                <a:spcPct val="115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 Школа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педагогики:</a:t>
            </a:r>
            <a:endParaRPr lang="ru-RU" b="1" dirty="0">
              <a:solidFill>
                <a:srgbClr val="002060"/>
              </a:solidFill>
            </a:endParaRPr>
          </a:p>
          <a:p>
            <a:pPr lvl="0"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С.В.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Пишун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6684568" y="3284985"/>
            <a:ext cx="2459433" cy="142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0" rIns="91424" bIns="45710"/>
          <a:lstStyle/>
          <a:p>
            <a:pPr lvl="0">
              <a:lnSpc>
                <a:spcPct val="9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Школа экономики и менеджмента:</a:t>
            </a:r>
          </a:p>
          <a:p>
            <a:pPr lvl="0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Ю.В. Якубовский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6516217" y="1477810"/>
            <a:ext cx="2459433" cy="198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0" rIns="91424" bIns="45710"/>
          <a:lstStyle/>
          <a:p>
            <a:pPr lvl="0"/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Школа региональных и международных исследований:</a:t>
            </a:r>
          </a:p>
          <a:p>
            <a:pPr marL="342898" indent="-342898">
              <a:lnSpc>
                <a:spcPct val="115000"/>
              </a:lnSpc>
              <a:buAutoNum type="arabicPeriod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Толстокулаков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898" indent="-342898">
              <a:lnSpc>
                <a:spcPct val="115000"/>
              </a:lnSpc>
              <a:buAutoNum type="arabicPeriod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М.Г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Лебедько </a:t>
            </a:r>
          </a:p>
          <a:p>
            <a:pPr marL="342898" indent="-342898">
              <a:lnSpc>
                <a:spcPct val="115000"/>
              </a:lnSpc>
              <a:buAutoNum type="arabicPeriod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В.Ф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Печерица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6876261" y="4392104"/>
            <a:ext cx="2459433" cy="17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0" rIns="91424" bIns="45710"/>
          <a:lstStyle/>
          <a:p>
            <a:pPr lvl="0"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Председатели координационных советов</a:t>
            </a:r>
          </a:p>
          <a:p>
            <a:pPr lvl="0">
              <a:lnSpc>
                <a:spcPct val="90000"/>
              </a:lnSpc>
            </a:pPr>
            <a:endParaRPr lang="ru-RU" sz="800" b="1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А.Т. Беккер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П.Ф. Бровко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6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8932" y="764704"/>
            <a:ext cx="7920880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2000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cs typeface="Times New Roman"/>
              </a:rPr>
              <a:t>Представительство ДВФУ в ДВ РУМЦ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32938" y="1412776"/>
            <a:ext cx="8707315" cy="460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0" rIns="91424" bIns="45710"/>
          <a:lstStyle/>
          <a:p>
            <a:pPr marL="285701" indent="-285701" algn="just">
              <a:buFont typeface="Wingdings" pitchFamily="2" charset="2"/>
              <a:buChar char="Ø"/>
              <a:defRPr/>
            </a:pP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ДВ РУМЦ и председатель президиума ДВ РУМЦ – ректор ДВФУ С.В. Иванец;</a:t>
            </a:r>
          </a:p>
          <a:p>
            <a:pPr marL="285701" indent="-285701" algn="just">
              <a:buFont typeface="Wingdings" pitchFamily="2" charset="2"/>
              <a:buChar char="Ø"/>
              <a:defRPr/>
            </a:pPr>
            <a:r>
              <a:rPr lang="ru-RU" sz="1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председателя президиума ДВ РУМЦ – директор ДВ РУМЦ А.А. Фаткулин;</a:t>
            </a:r>
          </a:p>
          <a:p>
            <a:pPr marL="285701" indent="-285701" algn="just">
              <a:buFont typeface="Wingdings" pitchFamily="2" charset="2"/>
              <a:buChar char="Ø"/>
              <a:defRPr/>
            </a:pP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представителя в Президиуме ДВ РУМЦ (А.В. Баенхаев, В.И. Курилов, Ю.Н. </a:t>
            </a:r>
            <a:r>
              <a:rPr lang="ru-RU" sz="1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Кульчин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А.Т. Беккер);</a:t>
            </a:r>
          </a:p>
          <a:p>
            <a:pPr marL="285701" indent="-285701" algn="just">
              <a:buFont typeface="Wingdings" pitchFamily="2" charset="2"/>
              <a:buChar char="Ø"/>
              <a:defRPr/>
            </a:pPr>
            <a:r>
              <a:rPr lang="ru-RU" sz="1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председателя координационных советов ДВ РУМЦ (А.Т. Беккер, П.Ф. Бровко);</a:t>
            </a:r>
          </a:p>
          <a:p>
            <a:pPr marL="285701" indent="-285701" algn="just">
              <a:buFont typeface="Wingdings" pitchFamily="2" charset="2"/>
              <a:buChar char="Ø"/>
              <a:defRPr/>
            </a:pP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 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членов в составе сформированных учебно-методических 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советов (УМС), 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 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УМС.</a:t>
            </a:r>
          </a:p>
          <a:p>
            <a:pPr lvl="0" algn="just">
              <a:defRPr/>
            </a:pP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ДВФУ 112 человек. </a:t>
            </a:r>
          </a:p>
        </p:txBody>
      </p:sp>
      <p:pic>
        <p:nvPicPr>
          <p:cNvPr id="7" name="Picture 3" descr="F:\С исходного\disk D\ОЧЕНЬ ВАЖНАЯ ПАПКА\ФОТО\ФОТО ВУЗОВ\двфу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2" y="4750119"/>
            <a:ext cx="2400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С исходного\disk D\ОЧЕНЬ ВАЖНАЯ ПАПКА\ФОТО\ФОТО ВУЗОВ\двфу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12" y="4797152"/>
            <a:ext cx="2637692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:\С исходного\disk D\ОЧЕНЬ ВАЖНАЯ ПАПКА\ФОТО\ФОТО ВУЗОВ\двфу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27" y="4783405"/>
            <a:ext cx="1978269" cy="13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E313A-D0A4-4944-9EFA-4159A3DD3A6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8932" y="764704"/>
            <a:ext cx="7920880" cy="4320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2000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cs typeface="Times New Roman"/>
              </a:rPr>
              <a:t>Задачи школ (дирекций школ, кафедр) ДВФУ</a:t>
            </a:r>
            <a:endParaRPr lang="ru-RU" sz="20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cs typeface="Times New Roman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64709" y="1340768"/>
            <a:ext cx="8707315" cy="460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0" rIns="91424" bIns="45710"/>
          <a:lstStyle/>
          <a:p>
            <a:pPr marL="285701" indent="-285701" algn="just" fontAlgn="base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 деятельности председателей УМС ДВ РУМЦ, работающих в конкретной Школе ДВФУ;</a:t>
            </a:r>
          </a:p>
          <a:p>
            <a:pPr marL="285701" indent="-285701" algn="just" fontAlgn="base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и организация мероприятий по профилю Школы в формате кооперации с другими вузами, объединениями работодателей, представителями предприятий и организаций социальной сферы в рамках задач и функций ДВ РУМЦ;</a:t>
            </a:r>
          </a:p>
          <a:p>
            <a:pPr marL="285701" indent="-285701" algn="just" fontAlgn="base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и мотивация председателей и членов профильных УМС, осуществляющих деятельность через механизмы сетевого взаимодействия в интересах конкретной Школы ДВФУ;</a:t>
            </a:r>
          </a:p>
          <a:p>
            <a:pPr marL="285701" indent="-285701" algn="just" fontAlgn="base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участия представителей школ в профильных мероприятиях и проектах  ДВ РУМЦ, таких как конкурсы учебных изданий «Университетская книга», «Печатный двор», «Фестиваль книги», круглые столы с работодателями  и др.</a:t>
            </a:r>
          </a:p>
          <a:p>
            <a:pPr marL="285701" indent="-285701" algn="just" fontAlgn="base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Включение соответствующих вопросов в работу ученых советов Школ, профильных кафедр. Заслушивание председателей УМС о выполненной работе и планах на очередной период. </a:t>
            </a:r>
          </a:p>
          <a:p>
            <a:pPr marL="285701" indent="-285701" algn="just" fontAlgn="base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 продвижению лучших педагогических разработок, учебных и учебно-методических изданий ДВФУ к внедрению в практику вузов ДВ региона, Забайкальского края, России и др.</a:t>
            </a:r>
          </a:p>
          <a:p>
            <a:pPr marL="285701" indent="-285701" algn="just" fontAlgn="base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spcBef>
                <a:spcPct val="0"/>
              </a:spcBef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7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4_Воздушный 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23020</TotalTime>
  <Words>2464</Words>
  <Application>Microsoft Office PowerPoint</Application>
  <PresentationFormat>Экран (4:3)</PresentationFormat>
  <Paragraphs>313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Тема Office</vt:lpstr>
      <vt:lpstr>1_Тема Office</vt:lpstr>
      <vt:lpstr>2_Тема Office</vt:lpstr>
      <vt:lpstr>3_Тема Office</vt:lpstr>
      <vt:lpstr>4_Тема Office</vt:lpstr>
      <vt:lpstr>6_Тема Office</vt:lpstr>
      <vt:lpstr>4_Воздушный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Фаткулин Анвир Амрулович</cp:lastModifiedBy>
  <cp:revision>800</cp:revision>
  <cp:lastPrinted>2013-12-17T04:57:16Z</cp:lastPrinted>
  <dcterms:created xsi:type="dcterms:W3CDTF">2011-11-23T21:40:03Z</dcterms:created>
  <dcterms:modified xsi:type="dcterms:W3CDTF">2013-12-19T00:59:59Z</dcterms:modified>
</cp:coreProperties>
</file>